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8" r:id="rId3"/>
    <p:sldId id="262" r:id="rId4"/>
    <p:sldId id="264" r:id="rId5"/>
    <p:sldId id="266" r:id="rId6"/>
    <p:sldId id="268" r:id="rId7"/>
    <p:sldId id="315" r:id="rId8"/>
    <p:sldId id="316" r:id="rId9"/>
    <p:sldId id="317" r:id="rId10"/>
    <p:sldId id="318" r:id="rId11"/>
    <p:sldId id="319" r:id="rId12"/>
    <p:sldId id="320" r:id="rId13"/>
    <p:sldId id="321" r:id="rId14"/>
    <p:sldId id="322" r:id="rId15"/>
    <p:sldId id="323" r:id="rId16"/>
    <p:sldId id="269" r:id="rId17"/>
    <p:sldId id="293" r:id="rId18"/>
    <p:sldId id="272" r:id="rId19"/>
    <p:sldId id="265" r:id="rId20"/>
    <p:sldId id="270" r:id="rId21"/>
    <p:sldId id="295" r:id="rId22"/>
    <p:sldId id="296" r:id="rId23"/>
    <p:sldId id="297" r:id="rId24"/>
    <p:sldId id="298" r:id="rId25"/>
    <p:sldId id="292" r:id="rId26"/>
    <p:sldId id="294" r:id="rId27"/>
    <p:sldId id="273" r:id="rId28"/>
    <p:sldId id="301" r:id="rId29"/>
    <p:sldId id="302" r:id="rId30"/>
    <p:sldId id="445" r:id="rId31"/>
    <p:sldId id="314" r:id="rId32"/>
    <p:sldId id="303" r:id="rId33"/>
    <p:sldId id="324" r:id="rId34"/>
    <p:sldId id="327" r:id="rId35"/>
    <p:sldId id="325" r:id="rId36"/>
    <p:sldId id="330" r:id="rId37"/>
    <p:sldId id="328" r:id="rId38"/>
    <p:sldId id="326" r:id="rId39"/>
    <p:sldId id="329" r:id="rId40"/>
    <p:sldId id="337" r:id="rId41"/>
    <p:sldId id="307" r:id="rId42"/>
    <p:sldId id="440" r:id="rId43"/>
    <p:sldId id="441" r:id="rId44"/>
    <p:sldId id="338" r:id="rId45"/>
    <p:sldId id="334" r:id="rId46"/>
    <p:sldId id="335" r:id="rId47"/>
    <p:sldId id="339" r:id="rId48"/>
    <p:sldId id="308" r:id="rId49"/>
    <p:sldId id="340" r:id="rId50"/>
    <p:sldId id="309" r:id="rId51"/>
    <p:sldId id="401" r:id="rId52"/>
    <p:sldId id="402" r:id="rId53"/>
    <p:sldId id="403" r:id="rId54"/>
    <p:sldId id="404" r:id="rId55"/>
    <p:sldId id="410" r:id="rId56"/>
    <p:sldId id="405" r:id="rId57"/>
    <p:sldId id="406" r:id="rId58"/>
    <p:sldId id="407" r:id="rId59"/>
    <p:sldId id="408" r:id="rId60"/>
    <p:sldId id="409" r:id="rId61"/>
    <p:sldId id="312" r:id="rId62"/>
    <p:sldId id="341" r:id="rId63"/>
    <p:sldId id="259" r:id="rId64"/>
    <p:sldId id="364" r:id="rId65"/>
    <p:sldId id="343" r:id="rId66"/>
    <p:sldId id="348" r:id="rId67"/>
    <p:sldId id="345" r:id="rId68"/>
    <p:sldId id="356" r:id="rId69"/>
    <p:sldId id="375" r:id="rId70"/>
    <p:sldId id="289" r:id="rId71"/>
    <p:sldId id="257" r:id="rId72"/>
    <p:sldId id="359" r:id="rId73"/>
    <p:sldId id="358" r:id="rId74"/>
    <p:sldId id="350" r:id="rId75"/>
    <p:sldId id="352" r:id="rId76"/>
    <p:sldId id="353" r:id="rId77"/>
    <p:sldId id="357" r:id="rId78"/>
    <p:sldId id="351" r:id="rId79"/>
    <p:sldId id="361" r:id="rId80"/>
    <p:sldId id="362" r:id="rId81"/>
    <p:sldId id="354" r:id="rId82"/>
    <p:sldId id="423" r:id="rId83"/>
    <p:sldId id="424" r:id="rId84"/>
    <p:sldId id="425" r:id="rId85"/>
    <p:sldId id="426" r:id="rId86"/>
    <p:sldId id="427" r:id="rId87"/>
    <p:sldId id="428" r:id="rId88"/>
    <p:sldId id="429" r:id="rId89"/>
    <p:sldId id="430" r:id="rId90"/>
    <p:sldId id="431" r:id="rId91"/>
    <p:sldId id="432" r:id="rId92"/>
    <p:sldId id="434" r:id="rId93"/>
    <p:sldId id="435" r:id="rId94"/>
    <p:sldId id="436" r:id="rId95"/>
    <p:sldId id="366" r:id="rId96"/>
    <p:sldId id="372" r:id="rId97"/>
    <p:sldId id="369" r:id="rId98"/>
    <p:sldId id="373" r:id="rId99"/>
    <p:sldId id="374" r:id="rId100"/>
    <p:sldId id="376" r:id="rId101"/>
    <p:sldId id="378" r:id="rId102"/>
    <p:sldId id="381" r:id="rId103"/>
    <p:sldId id="379" r:id="rId104"/>
    <p:sldId id="380" r:id="rId105"/>
    <p:sldId id="277" r:id="rId106"/>
    <p:sldId id="383" r:id="rId107"/>
    <p:sldId id="386" r:id="rId108"/>
    <p:sldId id="384" r:id="rId109"/>
    <p:sldId id="387" r:id="rId110"/>
    <p:sldId id="388" r:id="rId111"/>
    <p:sldId id="385" r:id="rId112"/>
    <p:sldId id="389" r:id="rId113"/>
    <p:sldId id="390" r:id="rId114"/>
    <p:sldId id="278" r:id="rId115"/>
    <p:sldId id="391" r:id="rId116"/>
    <p:sldId id="392" r:id="rId117"/>
    <p:sldId id="284" r:id="rId118"/>
    <p:sldId id="280" r:id="rId119"/>
    <p:sldId id="282" r:id="rId120"/>
    <p:sldId id="439" r:id="rId121"/>
    <p:sldId id="400" r:id="rId122"/>
    <p:sldId id="399" r:id="rId123"/>
    <p:sldId id="444" r:id="rId124"/>
    <p:sldId id="438" r:id="rId125"/>
    <p:sldId id="393" r:id="rId1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3659" autoAdjust="0"/>
  </p:normalViewPr>
  <p:slideViewPr>
    <p:cSldViewPr>
      <p:cViewPr varScale="1">
        <p:scale>
          <a:sx n="67" d="100"/>
          <a:sy n="67" d="100"/>
        </p:scale>
        <p:origin x="-1206" y="-108"/>
      </p:cViewPr>
      <p:guideLst>
        <p:guide orient="horz" pos="2160"/>
        <p:guide pos="2880"/>
      </p:guideLst>
    </p:cSldViewPr>
  </p:slideViewPr>
  <p:outlineViewPr>
    <p:cViewPr>
      <p:scale>
        <a:sx n="33" d="100"/>
        <a:sy n="33" d="100"/>
      </p:scale>
      <p:origin x="0" y="4320"/>
    </p:cViewPr>
  </p:outlineViewPr>
  <p:notesTextViewPr>
    <p:cViewPr>
      <p:scale>
        <a:sx n="100" d="100"/>
        <a:sy n="100" d="100"/>
      </p:scale>
      <p:origin x="0" y="0"/>
    </p:cViewPr>
  </p:notesTextViewPr>
  <p:sorterViewPr>
    <p:cViewPr>
      <p:scale>
        <a:sx n="66" d="100"/>
        <a:sy n="66" d="100"/>
      </p:scale>
      <p:origin x="0" y="745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61AA81FC-F42E-4AC0-94BA-696CAEB6D788}" type="datetimeFigureOut">
              <a:rPr lang="en-US" smtClean="0"/>
              <a:pPr/>
              <a:t>10/30/2016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103B351-C86B-4320-B143-27DBF8C86E1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556DE91-225B-4452-B39F-51497CD8C7BF}" type="datetimeFigureOut">
              <a:rPr lang="en-US" smtClean="0"/>
              <a:pPr/>
              <a:t>10/30/2016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35ECF4-5AA4-4F5C-BAE7-7D4F14D5D8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0B5E4933-7062-4D88-A4B1-BDA770C8FBE7}" type="datetimeFigureOut">
              <a:rPr lang="en-US" smtClean="0"/>
              <a:pPr/>
              <a:t>10/30/2016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BE97689-3AAD-44BF-8EF9-0A6859BE08B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3C03B59-C19B-4580-8F08-8E0FE8FE345B}" type="datetimeFigureOut">
              <a:rPr lang="en-US" smtClean="0"/>
              <a:pPr/>
              <a:t>10/30/2016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AE12F37-F632-4203-81D2-A4A256644A8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F4D507-1404-4F04-BD71-AF68A87BF8C6}" type="datetimeFigureOut">
              <a:rPr lang="en-US" smtClean="0"/>
              <a:pPr/>
              <a:t>10/30/2016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5227E07-28E6-43E0-B972-2ADA7802F70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F858D853-9150-4A5A-AE94-1CCB65386C7C}" type="datetimeFigureOut">
              <a:rPr lang="en-US" smtClean="0"/>
              <a:pPr/>
              <a:t>10/30/2016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872A267-2E37-4782-A213-1248C15AD0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27ABCF5-883C-4B90-88FD-A0A10E8EE645}" type="datetimeFigureOut">
              <a:rPr lang="en-US" smtClean="0"/>
              <a:pPr/>
              <a:t>10/30/2016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601DAF5-DEC7-4295-B60A-5DEAF06FE6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247063F-6B18-4CBF-93AC-55069A71DE75}" type="datetimeFigureOut">
              <a:rPr lang="en-US" smtClean="0"/>
              <a:pPr/>
              <a:t>10/30/2016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5C55DF7E-1593-441D-878F-098429489F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1BF89D-4097-45E9-B289-10E2D041461A}" type="datetimeFigureOut">
              <a:rPr lang="en-US" smtClean="0"/>
              <a:pPr/>
              <a:t>10/30/2016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CA3CC98-0F06-418F-8F52-CD39086AB8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B8074E-AC08-4689-B43A-D51D9E58C53F}" type="datetimeFigureOut">
              <a:rPr lang="en-US" smtClean="0"/>
              <a:pPr/>
              <a:t>10/30/2016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ECBD93D-6CA3-4E85-9395-55C13ECC43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6E596C-E01C-45BF-9084-6B8C1273C5A6}" type="datetimeFigureOut">
              <a:rPr lang="en-US" smtClean="0"/>
              <a:pPr/>
              <a:t>10/30/2016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BB23F62-40D1-45F9-9CD0-487E7CF47CD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174440-2ED8-460F-B73C-44BD05E71E10}" type="datetimeFigureOut">
              <a:rPr lang="en-US" smtClean="0"/>
              <a:pPr/>
              <a:t>10/30/2016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B23D1-569C-419D-B52A-8597A28BCB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87.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5.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85.jpeg"/><Relationship Id="rId1" Type="http://schemas.openxmlformats.org/officeDocument/2006/relationships/slideLayout" Target="../slideLayouts/slideLayout7.xml"/><Relationship Id="rId4" Type="http://schemas.openxmlformats.org/officeDocument/2006/relationships/image" Target="../media/image94.jpe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WEzcK-OKd10"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7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http/::connection.lww.com:products:sadler:images:figurelarge2-11.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685800"/>
            <a:ext cx="8610600" cy="255454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80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REPRODUCTIVE </a:t>
            </a:r>
          </a:p>
          <a:p>
            <a:pPr algn="ctr" fontAlgn="auto">
              <a:spcBef>
                <a:spcPts val="0"/>
              </a:spcBef>
              <a:spcAft>
                <a:spcPts val="0"/>
              </a:spcAft>
              <a:defRPr/>
            </a:pPr>
            <a:r>
              <a:rPr lang="en-US" sz="80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SYSTEM</a:t>
            </a:r>
          </a:p>
        </p:txBody>
      </p:sp>
      <p:pic>
        <p:nvPicPr>
          <p:cNvPr id="47108" name="Picture 4" descr="http://www.dreamstime.com/male---female-symbol-thumb565583.jpg"/>
          <p:cNvPicPr>
            <a:picLocks noChangeAspect="1" noChangeArrowheads="1"/>
          </p:cNvPicPr>
          <p:nvPr/>
        </p:nvPicPr>
        <p:blipFill>
          <a:blip r:embed="rId2" cstate="print">
            <a:lum bright="-20000" contrast="20000"/>
          </a:blip>
          <a:srcRect/>
          <a:stretch>
            <a:fillRect/>
          </a:stretch>
        </p:blipFill>
        <p:spPr bwMode="auto">
          <a:xfrm>
            <a:off x="2971800" y="3276600"/>
            <a:ext cx="3200400" cy="3083052"/>
          </a:xfrm>
          <a:prstGeom prst="rect">
            <a:avLst/>
          </a:prstGeom>
          <a:effectLst>
            <a:glow rad="228600">
              <a:srgbClr val="7030A0">
                <a:alpha val="40000"/>
              </a:srgbClr>
            </a:glow>
          </a:effectLst>
          <a:scene3d>
            <a:camera prst="orthographicFront"/>
            <a:lightRig rig="threePt" dir="t"/>
          </a:scene3d>
          <a:sp3d extrusionH="76200" prstMaterial="metal">
            <a:bevelT w="25400" h="95250" prst="relaxedInset"/>
            <a:bevelB w="25400" h="57150"/>
            <a:extrusionClr>
              <a:schemeClr val="tx1"/>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7" name="Rounded Rectangle 6"/>
          <p:cNvSpPr/>
          <p:nvPr/>
        </p:nvSpPr>
        <p:spPr>
          <a:xfrm>
            <a:off x="6553200" y="4953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81000" y="990600"/>
            <a:ext cx="8382000" cy="2862263"/>
          </a:xfrm>
          <a:prstGeom prst="rect">
            <a:avLst/>
          </a:prstGeom>
          <a:noFill/>
        </p:spPr>
        <p:txBody>
          <a:bodyPr>
            <a:spAutoFit/>
          </a:bodyPr>
          <a:lstStyle/>
          <a:p>
            <a:r>
              <a:rPr lang="en-US" sz="2000" b="1">
                <a:cs typeface="Arial" pitchFamily="34" charset="0"/>
              </a:rPr>
              <a:t>THE </a:t>
            </a:r>
            <a:r>
              <a:rPr lang="en-US" sz="2000" b="1">
                <a:solidFill>
                  <a:srgbClr val="EA0000"/>
                </a:solidFill>
                <a:effectLst>
                  <a:outerShdw blurRad="38100" dist="38100" dir="2700000" algn="tl">
                    <a:srgbClr val="C0C0C0"/>
                  </a:outerShdw>
                </a:effectLst>
                <a:cs typeface="Arial" pitchFamily="34" charset="0"/>
              </a:rPr>
              <a:t>OVARIAN</a:t>
            </a:r>
            <a:r>
              <a:rPr lang="en-US" sz="2000" b="1">
                <a:cs typeface="Arial" pitchFamily="34" charset="0"/>
              </a:rPr>
              <a:t> CYCLE</a:t>
            </a:r>
            <a:r>
              <a:rPr lang="en-US" sz="2000">
                <a:cs typeface="Arial" pitchFamily="34" charset="0"/>
              </a:rPr>
              <a:t>:  This cycle occurs in the ovaries.  There are THREE phases in this cycle  </a:t>
            </a:r>
          </a:p>
          <a:p>
            <a:r>
              <a:rPr lang="en-US" sz="2000">
                <a:cs typeface="Arial" pitchFamily="34" charset="0"/>
              </a:rPr>
              <a:t> </a:t>
            </a:r>
          </a:p>
          <a:p>
            <a:r>
              <a:rPr lang="en-CA" sz="2000" b="1">
                <a:solidFill>
                  <a:srgbClr val="EA0000"/>
                </a:solidFill>
                <a:effectLst>
                  <a:outerShdw blurRad="38100" dist="38100" dir="2700000" algn="tl">
                    <a:srgbClr val="C0C0C0"/>
                  </a:outerShdw>
                </a:effectLst>
                <a:cs typeface="Arial" pitchFamily="34" charset="0"/>
              </a:rPr>
              <a:t>THREE </a:t>
            </a:r>
            <a:r>
              <a:rPr lang="en-CA" sz="2000" b="1">
                <a:cs typeface="Arial" pitchFamily="34" charset="0"/>
              </a:rPr>
              <a:t>PHASES OF THE OVARIAN CYCLE:</a:t>
            </a:r>
            <a:endParaRPr lang="en-US" sz="2000" b="1">
              <a:cs typeface="Arial" pitchFamily="34" charset="0"/>
            </a:endParaRPr>
          </a:p>
          <a:p>
            <a:pPr>
              <a:buFontTx/>
              <a:buAutoNum type="arabicPeriod"/>
            </a:pPr>
            <a:r>
              <a:rPr lang="en-US" sz="2000">
                <a:cs typeface="Arial" pitchFamily="34" charset="0"/>
              </a:rPr>
              <a:t>This cycle begins with the </a:t>
            </a:r>
            <a:r>
              <a:rPr lang="en-US" sz="2000" b="1">
                <a:solidFill>
                  <a:srgbClr val="EA0000"/>
                </a:solidFill>
                <a:effectLst>
                  <a:outerShdw blurRad="38100" dist="38100" dir="2700000" algn="tl">
                    <a:srgbClr val="C0C0C0"/>
                  </a:outerShdw>
                </a:effectLst>
                <a:cs typeface="Arial" pitchFamily="34" charset="0"/>
              </a:rPr>
              <a:t>FOLLICULAR PHASE</a:t>
            </a:r>
            <a:r>
              <a:rPr lang="en-US" sz="2000">
                <a:cs typeface="Arial" pitchFamily="34" charset="0"/>
              </a:rPr>
              <a:t>, during which several </a:t>
            </a:r>
            <a:r>
              <a:rPr lang="en-US" sz="2000" b="1">
                <a:solidFill>
                  <a:srgbClr val="EA0000"/>
                </a:solidFill>
                <a:effectLst>
                  <a:outerShdw blurRad="38100" dist="38100" dir="2700000" algn="tl">
                    <a:srgbClr val="C0C0C0"/>
                  </a:outerShdw>
                </a:effectLst>
                <a:cs typeface="Arial" pitchFamily="34" charset="0"/>
              </a:rPr>
              <a:t>follicles in the ovary begin to grow </a:t>
            </a:r>
            <a:r>
              <a:rPr lang="en-US" sz="2000">
                <a:cs typeface="Arial" pitchFamily="34" charset="0"/>
              </a:rPr>
              <a:t>and </a:t>
            </a:r>
            <a:r>
              <a:rPr lang="en-US" sz="2000" b="1">
                <a:solidFill>
                  <a:srgbClr val="EA0000"/>
                </a:solidFill>
                <a:effectLst>
                  <a:outerShdw blurRad="38100" dist="38100" dir="2700000" algn="tl">
                    <a:srgbClr val="C0C0C0"/>
                  </a:outerShdw>
                </a:effectLst>
                <a:cs typeface="Arial" pitchFamily="34" charset="0"/>
              </a:rPr>
              <a:t>release estrogen</a:t>
            </a:r>
            <a:r>
              <a:rPr lang="en-US" sz="2000">
                <a:cs typeface="Arial" pitchFamily="34" charset="0"/>
              </a:rPr>
              <a:t>.  </a:t>
            </a:r>
          </a:p>
          <a:p>
            <a:pPr marL="0" lvl="1"/>
            <a:r>
              <a:rPr lang="en-US" sz="2000">
                <a:cs typeface="Arial" pitchFamily="34" charset="0"/>
              </a:rPr>
              <a:t>	The maturing follicle develops an internal fluid-filled cavity and 	grows very large, forming a </a:t>
            </a:r>
            <a:r>
              <a:rPr lang="en-US" sz="2000" b="1">
                <a:solidFill>
                  <a:srgbClr val="EA0000"/>
                </a:solidFill>
                <a:effectLst>
                  <a:outerShdw blurRad="38100" dist="38100" dir="2700000" algn="tl">
                    <a:srgbClr val="C0C0C0"/>
                  </a:outerShdw>
                </a:effectLst>
                <a:cs typeface="Arial" pitchFamily="34" charset="0"/>
              </a:rPr>
              <a:t>bulge</a:t>
            </a:r>
            <a:r>
              <a:rPr lang="en-US" sz="2000">
                <a:cs typeface="Arial" pitchFamily="34" charset="0"/>
              </a:rPr>
              <a:t> near the surface of the ovary.  </a:t>
            </a:r>
          </a:p>
          <a:p>
            <a:endParaRPr lang="en-US" sz="2000">
              <a:cs typeface="Arial" pitchFamily="34" charset="0"/>
            </a:endParaRPr>
          </a:p>
        </p:txBody>
      </p:sp>
      <p:pic>
        <p:nvPicPr>
          <p:cNvPr id="145413" name="Picture 1" descr="hormone cycle"/>
          <p:cNvPicPr>
            <a:picLocks noChangeAspect="1" noChangeArrowheads="1"/>
          </p:cNvPicPr>
          <p:nvPr/>
        </p:nvPicPr>
        <p:blipFill>
          <a:blip r:embed="rId3" cstate="print">
            <a:lum bright="-20000" contrast="20000"/>
          </a:blip>
          <a:srcRect/>
          <a:stretch>
            <a:fillRect/>
          </a:stretch>
        </p:blipFill>
        <p:spPr bwMode="auto">
          <a:xfrm>
            <a:off x="533400" y="3657600"/>
            <a:ext cx="8386763" cy="27432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81000" y="990600"/>
            <a:ext cx="8382000" cy="2246313"/>
          </a:xfrm>
          <a:prstGeom prst="rect">
            <a:avLst/>
          </a:prstGeom>
          <a:noFill/>
        </p:spPr>
        <p:txBody>
          <a:bodyPr>
            <a:spAutoFit/>
          </a:bodyPr>
          <a:lstStyle/>
          <a:p>
            <a:r>
              <a:rPr lang="en-CA" sz="2000" b="1">
                <a:cs typeface="Arial" pitchFamily="34" charset="0"/>
              </a:rPr>
              <a:t>THREE PHASES OF THE OVARIAN CYCLE:</a:t>
            </a:r>
            <a:endParaRPr lang="en-US" sz="2000" b="1">
              <a:cs typeface="Arial" pitchFamily="34" charset="0"/>
            </a:endParaRPr>
          </a:p>
          <a:p>
            <a:pPr>
              <a:buFont typeface="Calibri" pitchFamily="34" charset="0"/>
              <a:buAutoNum type="arabicPeriod" startAt="2"/>
            </a:pPr>
            <a:r>
              <a:rPr lang="en-US" sz="2000">
                <a:cs typeface="Arial" pitchFamily="34" charset="0"/>
              </a:rPr>
              <a:t>The follicular phase ends with </a:t>
            </a:r>
            <a:r>
              <a:rPr lang="en-US" sz="2000" b="1">
                <a:solidFill>
                  <a:srgbClr val="EA0000"/>
                </a:solidFill>
                <a:effectLst>
                  <a:outerShdw blurRad="38100" dist="38100" dir="2700000" algn="tl">
                    <a:srgbClr val="C0C0C0"/>
                  </a:outerShdw>
                </a:effectLst>
                <a:cs typeface="Arial" pitchFamily="34" charset="0"/>
              </a:rPr>
              <a:t>OVULATION</a:t>
            </a:r>
            <a:r>
              <a:rPr lang="en-US" sz="2000">
                <a:cs typeface="Arial" pitchFamily="34" charset="0"/>
              </a:rPr>
              <a:t> when the follicle and adjacent wall of the ovary </a:t>
            </a:r>
            <a:r>
              <a:rPr lang="en-US" sz="2000" b="1">
                <a:solidFill>
                  <a:srgbClr val="EA0000"/>
                </a:solidFill>
                <a:effectLst>
                  <a:outerShdw blurRad="38100" dist="38100" dir="2700000" algn="tl">
                    <a:srgbClr val="C0C0C0"/>
                  </a:outerShdw>
                </a:effectLst>
                <a:cs typeface="Arial" pitchFamily="34" charset="0"/>
              </a:rPr>
              <a:t>rupture</a:t>
            </a:r>
            <a:r>
              <a:rPr lang="en-US" sz="2000">
                <a:solidFill>
                  <a:srgbClr val="EA0000"/>
                </a:solidFill>
                <a:effectLst>
                  <a:outerShdw blurRad="38100" dist="38100" dir="2700000" algn="tl">
                    <a:srgbClr val="C0C0C0"/>
                  </a:outerShdw>
                </a:effectLst>
                <a:cs typeface="Arial" pitchFamily="34" charset="0"/>
              </a:rPr>
              <a:t>, </a:t>
            </a:r>
            <a:r>
              <a:rPr lang="en-US" sz="2000" b="1">
                <a:solidFill>
                  <a:srgbClr val="EA0000"/>
                </a:solidFill>
                <a:effectLst>
                  <a:outerShdw blurRad="38100" dist="38100" dir="2700000" algn="tl">
                    <a:srgbClr val="C0C0C0"/>
                  </a:outerShdw>
                </a:effectLst>
                <a:cs typeface="Arial" pitchFamily="34" charset="0"/>
              </a:rPr>
              <a:t>releasing the egg cell</a:t>
            </a:r>
            <a:r>
              <a:rPr lang="en-US" sz="2000">
                <a:solidFill>
                  <a:srgbClr val="EA0000"/>
                </a:solidFill>
                <a:effectLst>
                  <a:outerShdw blurRad="38100" dist="38100" dir="2700000" algn="tl">
                    <a:srgbClr val="C0C0C0"/>
                  </a:outerShdw>
                </a:effectLst>
                <a:cs typeface="Arial" pitchFamily="34" charset="0"/>
              </a:rPr>
              <a:t>.</a:t>
            </a:r>
            <a:r>
              <a:rPr lang="en-US" sz="2000">
                <a:cs typeface="Arial" pitchFamily="34" charset="0"/>
              </a:rPr>
              <a:t>  The egg cell is transported </a:t>
            </a:r>
            <a:r>
              <a:rPr lang="en-US" sz="2000" b="1">
                <a:solidFill>
                  <a:srgbClr val="EA0000"/>
                </a:solidFill>
                <a:effectLst>
                  <a:outerShdw blurRad="38100" dist="38100" dir="2700000" algn="tl">
                    <a:srgbClr val="C0C0C0"/>
                  </a:outerShdw>
                </a:effectLst>
                <a:cs typeface="Arial" pitchFamily="34" charset="0"/>
              </a:rPr>
              <a:t>into the oviduct </a:t>
            </a:r>
            <a:r>
              <a:rPr lang="en-US" sz="2000">
                <a:cs typeface="Arial" pitchFamily="34" charset="0"/>
              </a:rPr>
              <a:t>and is transported into the uterus.  </a:t>
            </a:r>
          </a:p>
          <a:p>
            <a:r>
              <a:rPr lang="en-US" sz="2000">
                <a:latin typeface="Calibri" pitchFamily="34" charset="0"/>
              </a:rPr>
              <a:t> </a:t>
            </a:r>
          </a:p>
          <a:p>
            <a:pPr lvl="1" indent="-457200"/>
            <a:endParaRPr lang="en-US" sz="2000">
              <a:cs typeface="Arial" pitchFamily="34" charset="0"/>
            </a:endParaRPr>
          </a:p>
        </p:txBody>
      </p:sp>
      <p:pic>
        <p:nvPicPr>
          <p:cNvPr id="147461" name="Picture 2" descr="http://media-2.web.britannica.com/eb-media/36/99236-004-770A8041.jpg"/>
          <p:cNvPicPr>
            <a:picLocks noChangeAspect="1" noChangeArrowheads="1"/>
          </p:cNvPicPr>
          <p:nvPr/>
        </p:nvPicPr>
        <p:blipFill>
          <a:blip r:embed="rId3" cstate="print">
            <a:lum bright="-20000" contrast="20000"/>
          </a:blip>
          <a:srcRect/>
          <a:stretch>
            <a:fillRect/>
          </a:stretch>
        </p:blipFill>
        <p:spPr bwMode="auto">
          <a:xfrm>
            <a:off x="1905000" y="2438400"/>
            <a:ext cx="6248400" cy="41656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81000" y="990600"/>
            <a:ext cx="8382000" cy="2554288"/>
          </a:xfrm>
          <a:prstGeom prst="rect">
            <a:avLst/>
          </a:prstGeom>
          <a:noFill/>
        </p:spPr>
        <p:txBody>
          <a:bodyPr>
            <a:spAutoFit/>
          </a:bodyPr>
          <a:lstStyle/>
          <a:p>
            <a:pPr fontAlgn="auto">
              <a:spcBef>
                <a:spcPts val="0"/>
              </a:spcBef>
              <a:spcAft>
                <a:spcPts val="0"/>
              </a:spcAft>
              <a:defRPr/>
            </a:pPr>
            <a:r>
              <a:rPr lang="en-CA" sz="2000" b="1" dirty="0">
                <a:ea typeface="+mn-ea"/>
                <a:cs typeface="Arial" pitchFamily="34" charset="0"/>
              </a:rPr>
              <a:t>THREE PHASES OF THE OVARIAN CYCLE:</a:t>
            </a:r>
            <a:endParaRPr lang="en-US" sz="2000" b="1" dirty="0">
              <a:ea typeface="+mn-ea"/>
              <a:cs typeface="Arial" pitchFamily="34" charset="0"/>
            </a:endParaRPr>
          </a:p>
          <a:p>
            <a:pPr marL="457200" indent="-457200" fontAlgn="auto">
              <a:spcBef>
                <a:spcPts val="0"/>
              </a:spcBef>
              <a:spcAft>
                <a:spcPts val="0"/>
              </a:spcAft>
              <a:buFont typeface="+mj-lt"/>
              <a:buAutoNum type="arabicPeriod" startAt="3"/>
              <a:defRPr/>
            </a:pPr>
            <a:r>
              <a:rPr lang="en-US" sz="2000" dirty="0">
                <a:ea typeface="+mn-ea"/>
                <a:cs typeface="Arial" pitchFamily="34" charset="0"/>
              </a:rPr>
              <a:t>The last phase is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LUTEAL PHASE</a:t>
            </a:r>
            <a:r>
              <a:rPr lang="en-US" sz="2000" dirty="0">
                <a:ea typeface="+mn-ea"/>
                <a:cs typeface="Arial" pitchFamily="34" charset="0"/>
              </a:rPr>
              <a:t>.  During this phase,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follicular tissue </a:t>
            </a:r>
            <a:r>
              <a:rPr lang="en-US" sz="2000" dirty="0">
                <a:ea typeface="+mn-ea"/>
                <a:cs typeface="Arial" pitchFamily="34" charset="0"/>
              </a:rPr>
              <a:t>that remains in the ovary after ovulation is </a:t>
            </a:r>
            <a:r>
              <a:rPr lang="en-US" sz="2000" b="1" dirty="0">
                <a:solidFill>
                  <a:srgbClr val="EA0000"/>
                </a:solidFill>
                <a:effectLst>
                  <a:outerShdw blurRad="38100" dist="38100" dir="2700000" algn="tl">
                    <a:srgbClr val="000000">
                      <a:alpha val="43137"/>
                    </a:srgbClr>
                  </a:outerShdw>
                </a:effectLst>
                <a:ea typeface="+mn-ea"/>
                <a:cs typeface="Arial" pitchFamily="34" charset="0"/>
              </a:rPr>
              <a:t>transformed into the corpus </a:t>
            </a:r>
            <a:r>
              <a:rPr lang="en-US" sz="2000" b="1" dirty="0" err="1">
                <a:solidFill>
                  <a:srgbClr val="EA0000"/>
                </a:solidFill>
                <a:effectLst>
                  <a:outerShdw blurRad="38100" dist="38100" dir="2700000" algn="tl">
                    <a:srgbClr val="000000">
                      <a:alpha val="43137"/>
                    </a:srgbClr>
                  </a:outerShdw>
                </a:effectLst>
                <a:ea typeface="+mn-ea"/>
                <a:cs typeface="Arial" pitchFamily="34" charset="0"/>
              </a:rPr>
              <a:t>luteum</a:t>
            </a:r>
            <a:r>
              <a:rPr lang="en-US" sz="2000" dirty="0">
                <a:ea typeface="+mn-ea"/>
                <a:cs typeface="Arial" pitchFamily="34" charset="0"/>
              </a:rPr>
              <a:t>.  </a:t>
            </a:r>
          </a:p>
          <a:p>
            <a:pPr marL="457200" indent="-457200" fontAlgn="auto">
              <a:spcBef>
                <a:spcPts val="0"/>
              </a:spcBef>
              <a:spcAft>
                <a:spcPts val="0"/>
              </a:spcAft>
              <a:buFont typeface="+mj-lt"/>
              <a:buAutoNum type="arabicPeriod" startAt="3"/>
              <a:defRPr/>
            </a:pPr>
            <a:endParaRPr lang="en-US" sz="1400" dirty="0">
              <a:ea typeface="+mn-ea"/>
              <a:cs typeface="Arial" pitchFamily="34" charset="0"/>
            </a:endParaRPr>
          </a:p>
          <a:p>
            <a:pPr marL="457200" indent="-457200" fontAlgn="auto">
              <a:spcBef>
                <a:spcPts val="0"/>
              </a:spcBef>
              <a:spcAft>
                <a:spcPts val="0"/>
              </a:spcAft>
              <a:defRPr/>
            </a:pPr>
            <a:r>
              <a:rPr lang="en-US" sz="2000" dirty="0">
                <a:ea typeface="+mn-ea"/>
                <a:cs typeface="Arial" pitchFamily="34" charset="0"/>
              </a:rPr>
              <a:t>	The corpus </a:t>
            </a:r>
            <a:r>
              <a:rPr lang="en-US" sz="2000" dirty="0" err="1">
                <a:ea typeface="+mn-ea"/>
                <a:cs typeface="Arial" pitchFamily="34" charset="0"/>
              </a:rPr>
              <a:t>luteum</a:t>
            </a:r>
            <a:r>
              <a:rPr lang="en-US" sz="2000" dirty="0">
                <a:ea typeface="+mn-ea"/>
                <a:cs typeface="Arial" pitchFamily="34" charset="0"/>
              </a:rPr>
              <a:t> is an endocrine tissue that synthesizes and </a:t>
            </a:r>
            <a:r>
              <a:rPr lang="en-US" sz="2000" b="1" dirty="0">
                <a:solidFill>
                  <a:srgbClr val="EA0000"/>
                </a:solidFill>
                <a:effectLst>
                  <a:outerShdw blurRad="38100" dist="38100" dir="2700000" algn="tl">
                    <a:srgbClr val="000000">
                      <a:alpha val="43137"/>
                    </a:srgbClr>
                  </a:outerShdw>
                </a:effectLst>
                <a:ea typeface="+mn-ea"/>
                <a:cs typeface="Arial" pitchFamily="34" charset="0"/>
              </a:rPr>
              <a:t>secretes hormones to prepare the uterus for pregnancy</a:t>
            </a:r>
            <a:r>
              <a:rPr lang="en-US" sz="2000" b="1" dirty="0">
                <a:ea typeface="+mn-ea"/>
                <a:cs typeface="Arial" pitchFamily="34" charset="0"/>
              </a:rPr>
              <a:t>. </a:t>
            </a:r>
          </a:p>
          <a:p>
            <a:pPr lvl="1" indent="-457200" fontAlgn="auto">
              <a:spcBef>
                <a:spcPts val="0"/>
              </a:spcBef>
              <a:spcAft>
                <a:spcPts val="0"/>
              </a:spcAft>
              <a:defRPr/>
            </a:pPr>
            <a:endParaRPr lang="en-US" sz="2000" dirty="0">
              <a:ea typeface="+mn-ea"/>
              <a:cs typeface="Arial" pitchFamily="34" charset="0"/>
            </a:endParaRPr>
          </a:p>
        </p:txBody>
      </p:sp>
      <p:pic>
        <p:nvPicPr>
          <p:cNvPr id="148485" name="Picture 2" descr="http://bio.classes.ucsc.edu/bio80as/FiguresandIllustrations/FemReproCycle.gif"/>
          <p:cNvPicPr>
            <a:picLocks noChangeAspect="1" noChangeArrowheads="1"/>
          </p:cNvPicPr>
          <p:nvPr/>
        </p:nvPicPr>
        <p:blipFill>
          <a:blip r:embed="rId3" cstate="print">
            <a:lum bright="-20000" contrast="20000"/>
          </a:blip>
          <a:srcRect t="27737" b="32411"/>
          <a:stretch>
            <a:fillRect/>
          </a:stretch>
        </p:blipFill>
        <p:spPr bwMode="auto">
          <a:xfrm>
            <a:off x="1219200" y="3359150"/>
            <a:ext cx="6934200" cy="327025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a:spLocks noChangeArrowheads="1"/>
          </p:cNvSpPr>
          <p:nvPr/>
        </p:nvSpPr>
        <p:spPr bwMode="auto">
          <a:xfrm>
            <a:off x="457200" y="1066800"/>
            <a:ext cx="8229600" cy="2524125"/>
          </a:xfrm>
          <a:prstGeom prst="rect">
            <a:avLst/>
          </a:prstGeom>
          <a:noFill/>
          <a:ln w="9525">
            <a:noFill/>
            <a:miter lim="800000"/>
            <a:headEnd/>
            <a:tailEnd/>
          </a:ln>
        </p:spPr>
        <p:txBody>
          <a:bodyPr>
            <a:spAutoFit/>
          </a:bodyPr>
          <a:lstStyle/>
          <a:p>
            <a:r>
              <a:rPr lang="en-US" sz="2400">
                <a:cs typeface="Arial" pitchFamily="34" charset="0"/>
              </a:rPr>
              <a:t>The next cycle begins with growth of new follicles.  </a:t>
            </a:r>
          </a:p>
          <a:p>
            <a:endParaRPr lang="en-US" sz="1400">
              <a:cs typeface="Arial" pitchFamily="34" charset="0"/>
            </a:endParaRPr>
          </a:p>
          <a:p>
            <a:r>
              <a:rPr lang="en-US" sz="2400">
                <a:cs typeface="Arial" pitchFamily="34" charset="0"/>
              </a:rPr>
              <a:t>These cyclic phases are interrupted only by </a:t>
            </a:r>
            <a:r>
              <a:rPr lang="en-US" sz="2400" b="1">
                <a:solidFill>
                  <a:srgbClr val="EA0000"/>
                </a:solidFill>
                <a:effectLst>
                  <a:outerShdw blurRad="38100" dist="38100" dir="2700000" algn="tl">
                    <a:srgbClr val="C0C0C0"/>
                  </a:outerShdw>
                </a:effectLst>
                <a:cs typeface="Arial" pitchFamily="34" charset="0"/>
              </a:rPr>
              <a:t>pregnancy</a:t>
            </a:r>
            <a:r>
              <a:rPr lang="en-US" sz="2400">
                <a:solidFill>
                  <a:srgbClr val="EA0000"/>
                </a:solidFill>
                <a:effectLst>
                  <a:outerShdw blurRad="38100" dist="38100" dir="2700000" algn="tl">
                    <a:srgbClr val="C0C0C0"/>
                  </a:outerShdw>
                </a:effectLst>
                <a:cs typeface="Arial" pitchFamily="34" charset="0"/>
              </a:rPr>
              <a:t> </a:t>
            </a:r>
            <a:r>
              <a:rPr lang="en-US" sz="2400">
                <a:cs typeface="Arial" pitchFamily="34" charset="0"/>
              </a:rPr>
              <a:t>and continue until </a:t>
            </a:r>
            <a:r>
              <a:rPr lang="en-US" sz="2400" b="1">
                <a:solidFill>
                  <a:srgbClr val="EA0000"/>
                </a:solidFill>
                <a:effectLst>
                  <a:outerShdw blurRad="38100" dist="38100" dir="2700000" algn="tl">
                    <a:srgbClr val="C0C0C0"/>
                  </a:outerShdw>
                </a:effectLst>
                <a:cs typeface="Arial" pitchFamily="34" charset="0"/>
              </a:rPr>
              <a:t>menopause</a:t>
            </a:r>
            <a:r>
              <a:rPr lang="en-US" sz="2400">
                <a:cs typeface="Arial" pitchFamily="34" charset="0"/>
              </a:rPr>
              <a:t>, when reproductive capability ends. </a:t>
            </a:r>
          </a:p>
          <a:p>
            <a:r>
              <a:rPr lang="en-US" sz="2400" b="1" i="1">
                <a:cs typeface="Arial" pitchFamily="34" charset="0"/>
              </a:rPr>
              <a:t> </a:t>
            </a:r>
            <a:endParaRPr lang="en-US" sz="2400">
              <a:cs typeface="Arial" pitchFamily="34" charset="0"/>
            </a:endParaRPr>
          </a:p>
          <a:p>
            <a:endParaRPr lang="en-US" sz="2400">
              <a:cs typeface="Arial" pitchFamily="34" charset="0"/>
            </a:endParaRPr>
          </a:p>
        </p:txBody>
      </p:sp>
      <p:pic>
        <p:nvPicPr>
          <p:cNvPr id="149509" name="Picture 7" descr="repro_17.jpg"/>
          <p:cNvPicPr>
            <a:picLocks noChangeAspect="1"/>
          </p:cNvPicPr>
          <p:nvPr/>
        </p:nvPicPr>
        <p:blipFill>
          <a:blip r:embed="rId3" cstate="print"/>
          <a:srcRect/>
          <a:stretch>
            <a:fillRect/>
          </a:stretch>
        </p:blipFill>
        <p:spPr bwMode="auto">
          <a:xfrm>
            <a:off x="3022600" y="2667000"/>
            <a:ext cx="5283200" cy="3863975"/>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wipe(left)">
                                      <p:cBhvr>
                                        <p:cTn id="1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152400" y="1066800"/>
            <a:ext cx="8839200" cy="5248275"/>
          </a:xfrm>
          <a:prstGeom prst="rect">
            <a:avLst/>
          </a:prstGeom>
          <a:noFill/>
        </p:spPr>
        <p:txBody>
          <a:bodyPr>
            <a:spAutoFit/>
          </a:bodyPr>
          <a:lstStyle/>
          <a:p>
            <a:r>
              <a:rPr lang="en-US" sz="2000" b="1">
                <a:effectLst>
                  <a:outerShdw blurRad="38100" dist="38100" dir="2700000" algn="tl">
                    <a:srgbClr val="C0C0C0"/>
                  </a:outerShdw>
                </a:effectLst>
                <a:cs typeface="Arial" pitchFamily="34" charset="0"/>
              </a:rPr>
              <a:t>THE FEMALE SEX HORMONES </a:t>
            </a:r>
          </a:p>
          <a:p>
            <a:r>
              <a:rPr lang="en-US" sz="2100">
                <a:cs typeface="Arial" pitchFamily="34" charset="0"/>
              </a:rPr>
              <a:t>Hormones coordinate the menstrual and ovarian cycles in such a way that growth of the follicle and ovulation are </a:t>
            </a:r>
            <a:r>
              <a:rPr lang="en-US" sz="2100" b="1">
                <a:solidFill>
                  <a:srgbClr val="EA0000"/>
                </a:solidFill>
                <a:effectLst>
                  <a:outerShdw blurRad="38100" dist="38100" dir="2700000" algn="tl">
                    <a:srgbClr val="C0C0C0"/>
                  </a:outerShdw>
                </a:effectLst>
                <a:cs typeface="Arial" pitchFamily="34" charset="0"/>
              </a:rPr>
              <a:t>synchronized</a:t>
            </a:r>
            <a:r>
              <a:rPr lang="en-US" sz="2100" b="1">
                <a:cs typeface="Arial" pitchFamily="34" charset="0"/>
              </a:rPr>
              <a:t> </a:t>
            </a:r>
            <a:r>
              <a:rPr lang="en-US" sz="2100">
                <a:cs typeface="Arial" pitchFamily="34" charset="0"/>
              </a:rPr>
              <a:t>with preparation of the uterine lining for possible implantation of an embryo.  </a:t>
            </a:r>
          </a:p>
          <a:p>
            <a:r>
              <a:rPr lang="en-US" sz="2100">
                <a:cs typeface="Arial" pitchFamily="34" charset="0"/>
              </a:rPr>
              <a:t> </a:t>
            </a:r>
          </a:p>
          <a:p>
            <a:r>
              <a:rPr lang="en-US" sz="2100">
                <a:cs typeface="Arial" pitchFamily="34" charset="0"/>
              </a:rPr>
              <a:t>5 hormones participate in both (+) and (-) feedback cycles:</a:t>
            </a:r>
          </a:p>
          <a:p>
            <a:endParaRPr lang="en-US" sz="1400">
              <a:cs typeface="Arial" pitchFamily="34" charset="0"/>
            </a:endParaRPr>
          </a:p>
          <a:p>
            <a:pPr>
              <a:buFont typeface="Calibri" pitchFamily="34" charset="0"/>
              <a:buAutoNum type="arabicPeriod"/>
            </a:pPr>
            <a:r>
              <a:rPr lang="en-US" sz="2000" b="1">
                <a:solidFill>
                  <a:srgbClr val="EA0000"/>
                </a:solidFill>
                <a:effectLst>
                  <a:outerShdw blurRad="38100" dist="38100" dir="2700000" algn="tl">
                    <a:srgbClr val="C0C0C0"/>
                  </a:outerShdw>
                </a:effectLst>
                <a:cs typeface="Arial" pitchFamily="34" charset="0"/>
              </a:rPr>
              <a:t>Gonadotropin-releasing hormone</a:t>
            </a:r>
            <a:r>
              <a:rPr lang="en-US" sz="2000">
                <a:solidFill>
                  <a:srgbClr val="EA0000"/>
                </a:solidFill>
                <a:effectLst>
                  <a:outerShdw blurRad="38100" dist="38100" dir="2700000" algn="tl">
                    <a:srgbClr val="C0C0C0"/>
                  </a:outerShdw>
                </a:effectLst>
                <a:cs typeface="Arial" pitchFamily="34" charset="0"/>
              </a:rPr>
              <a:t> </a:t>
            </a:r>
            <a:r>
              <a:rPr lang="en-US" sz="2000">
                <a:cs typeface="Arial" pitchFamily="34" charset="0"/>
              </a:rPr>
              <a:t>(GnRH):  secreted by the </a:t>
            </a:r>
            <a:r>
              <a:rPr lang="en-US" sz="2000" b="1">
                <a:solidFill>
                  <a:srgbClr val="EA0000"/>
                </a:solidFill>
                <a:effectLst>
                  <a:outerShdw blurRad="38100" dist="38100" dir="2700000" algn="tl">
                    <a:srgbClr val="C0C0C0"/>
                  </a:outerShdw>
                </a:effectLst>
                <a:cs typeface="Arial" pitchFamily="34" charset="0"/>
              </a:rPr>
              <a:t>hypothalamus</a:t>
            </a:r>
          </a:p>
          <a:p>
            <a:pPr>
              <a:buFont typeface="Calibri" pitchFamily="34" charset="0"/>
              <a:buAutoNum type="arabicPeriod"/>
            </a:pPr>
            <a:endParaRPr lang="en-US" sz="1400">
              <a:cs typeface="Arial" pitchFamily="34" charset="0"/>
            </a:endParaRPr>
          </a:p>
          <a:p>
            <a:pPr>
              <a:buFont typeface="Calibri" pitchFamily="34" charset="0"/>
              <a:buAutoNum type="arabicPeriod"/>
            </a:pPr>
            <a:r>
              <a:rPr lang="en-US" sz="2000" b="1">
                <a:solidFill>
                  <a:srgbClr val="EA0000"/>
                </a:solidFill>
                <a:effectLst>
                  <a:outerShdw blurRad="38100" dist="38100" dir="2700000" algn="tl">
                    <a:srgbClr val="C0C0C0"/>
                  </a:outerShdw>
                </a:effectLst>
                <a:cs typeface="Arial" pitchFamily="34" charset="0"/>
              </a:rPr>
              <a:t>Follicle stimulating hormone</a:t>
            </a:r>
            <a:r>
              <a:rPr lang="en-US" sz="2000">
                <a:solidFill>
                  <a:srgbClr val="EA0000"/>
                </a:solidFill>
                <a:effectLst>
                  <a:outerShdw blurRad="38100" dist="38100" dir="2700000" algn="tl">
                    <a:srgbClr val="C0C0C0"/>
                  </a:outerShdw>
                </a:effectLst>
                <a:cs typeface="Arial" pitchFamily="34" charset="0"/>
              </a:rPr>
              <a:t> </a:t>
            </a:r>
            <a:r>
              <a:rPr lang="en-US" sz="2000">
                <a:cs typeface="Arial" pitchFamily="34" charset="0"/>
              </a:rPr>
              <a:t>(FSH):  secreted by </a:t>
            </a:r>
            <a:r>
              <a:rPr lang="en-US" sz="2000" b="1">
                <a:solidFill>
                  <a:srgbClr val="EA0000"/>
                </a:solidFill>
                <a:effectLst>
                  <a:outerShdw blurRad="38100" dist="38100" dir="2700000" algn="tl">
                    <a:srgbClr val="C0C0C0"/>
                  </a:outerShdw>
                </a:effectLst>
                <a:cs typeface="Arial" pitchFamily="34" charset="0"/>
              </a:rPr>
              <a:t>anterior pituitary</a:t>
            </a:r>
          </a:p>
          <a:p>
            <a:pPr>
              <a:buFont typeface="Calibri" pitchFamily="34" charset="0"/>
              <a:buAutoNum type="arabicPeriod"/>
            </a:pPr>
            <a:endParaRPr lang="en-US" sz="1400" b="1">
              <a:cs typeface="Arial" pitchFamily="34" charset="0"/>
            </a:endParaRPr>
          </a:p>
          <a:p>
            <a:pPr>
              <a:buFont typeface="Calibri" pitchFamily="34" charset="0"/>
              <a:buAutoNum type="arabicPeriod"/>
            </a:pPr>
            <a:r>
              <a:rPr lang="en-US" sz="2000" b="1">
                <a:solidFill>
                  <a:srgbClr val="EA0000"/>
                </a:solidFill>
                <a:effectLst>
                  <a:outerShdw blurRad="38100" dist="38100" dir="2700000" algn="tl">
                    <a:srgbClr val="C0C0C0"/>
                  </a:outerShdw>
                </a:effectLst>
                <a:cs typeface="Arial" pitchFamily="34" charset="0"/>
              </a:rPr>
              <a:t>Luteinizing hormone</a:t>
            </a:r>
            <a:r>
              <a:rPr lang="en-US" sz="2000">
                <a:solidFill>
                  <a:srgbClr val="EA0000"/>
                </a:solidFill>
                <a:effectLst>
                  <a:outerShdw blurRad="38100" dist="38100" dir="2700000" algn="tl">
                    <a:srgbClr val="C0C0C0"/>
                  </a:outerShdw>
                </a:effectLst>
                <a:cs typeface="Arial" pitchFamily="34" charset="0"/>
              </a:rPr>
              <a:t> </a:t>
            </a:r>
            <a:r>
              <a:rPr lang="en-US" sz="2000">
                <a:cs typeface="Arial" pitchFamily="34" charset="0"/>
              </a:rPr>
              <a:t>(LH):  secreted by </a:t>
            </a:r>
            <a:r>
              <a:rPr lang="en-US" sz="2000" b="1">
                <a:solidFill>
                  <a:srgbClr val="EA0000"/>
                </a:solidFill>
                <a:effectLst>
                  <a:outerShdw blurRad="38100" dist="38100" dir="2700000" algn="tl">
                    <a:srgbClr val="C0C0C0"/>
                  </a:outerShdw>
                </a:effectLst>
                <a:cs typeface="Arial" pitchFamily="34" charset="0"/>
              </a:rPr>
              <a:t>anterior pituitary</a:t>
            </a:r>
          </a:p>
          <a:p>
            <a:pPr>
              <a:buFont typeface="Calibri" pitchFamily="34" charset="0"/>
              <a:buAutoNum type="arabicPeriod"/>
            </a:pPr>
            <a:endParaRPr lang="en-US" sz="1400" b="1">
              <a:cs typeface="Arial" pitchFamily="34" charset="0"/>
            </a:endParaRPr>
          </a:p>
          <a:p>
            <a:pPr>
              <a:buFont typeface="Calibri" pitchFamily="34" charset="0"/>
              <a:buAutoNum type="arabicPeriod"/>
            </a:pPr>
            <a:r>
              <a:rPr lang="en-US" sz="2000" b="1">
                <a:solidFill>
                  <a:srgbClr val="EA0000"/>
                </a:solidFill>
                <a:effectLst>
                  <a:outerShdw blurRad="38100" dist="38100" dir="2700000" algn="tl">
                    <a:srgbClr val="C0C0C0"/>
                  </a:outerShdw>
                </a:effectLst>
                <a:cs typeface="Arial" pitchFamily="34" charset="0"/>
              </a:rPr>
              <a:t>Estrogen</a:t>
            </a:r>
            <a:r>
              <a:rPr lang="en-US" sz="2000">
                <a:cs typeface="Arial" pitchFamily="34" charset="0"/>
              </a:rPr>
              <a:t>:  secreted by </a:t>
            </a:r>
            <a:r>
              <a:rPr lang="en-US" sz="2000" b="1">
                <a:solidFill>
                  <a:srgbClr val="EA0000"/>
                </a:solidFill>
                <a:effectLst>
                  <a:outerShdw blurRad="38100" dist="38100" dir="2700000" algn="tl">
                    <a:srgbClr val="C0C0C0"/>
                  </a:outerShdw>
                </a:effectLst>
                <a:cs typeface="Arial" pitchFamily="34" charset="0"/>
              </a:rPr>
              <a:t>ovary (follicle)</a:t>
            </a:r>
          </a:p>
          <a:p>
            <a:pPr>
              <a:buFont typeface="Calibri" pitchFamily="34" charset="0"/>
              <a:buAutoNum type="arabicPeriod"/>
            </a:pPr>
            <a:endParaRPr lang="en-US" sz="1400" b="1">
              <a:cs typeface="Arial" pitchFamily="34" charset="0"/>
            </a:endParaRPr>
          </a:p>
          <a:p>
            <a:pPr>
              <a:buFont typeface="Calibri" pitchFamily="34" charset="0"/>
              <a:buAutoNum type="arabicPeriod"/>
            </a:pPr>
            <a:r>
              <a:rPr lang="en-US" sz="2000" b="1">
                <a:solidFill>
                  <a:srgbClr val="EA0000"/>
                </a:solidFill>
                <a:effectLst>
                  <a:outerShdw blurRad="38100" dist="38100" dir="2700000" algn="tl">
                    <a:srgbClr val="C0C0C0"/>
                  </a:outerShdw>
                </a:effectLst>
                <a:cs typeface="Arial" pitchFamily="34" charset="0"/>
              </a:rPr>
              <a:t>Progesterone</a:t>
            </a:r>
            <a:r>
              <a:rPr lang="en-US" sz="2000">
                <a:cs typeface="Arial" pitchFamily="34" charset="0"/>
              </a:rPr>
              <a:t>:  secreted by </a:t>
            </a:r>
            <a:r>
              <a:rPr lang="en-US" sz="2000" b="1">
                <a:solidFill>
                  <a:srgbClr val="EA0000"/>
                </a:solidFill>
                <a:effectLst>
                  <a:outerShdw blurRad="38100" dist="38100" dir="2700000" algn="tl">
                    <a:srgbClr val="C0C0C0"/>
                  </a:outerShdw>
                </a:effectLst>
                <a:cs typeface="Arial" pitchFamily="34" charset="0"/>
              </a:rPr>
              <a:t>ovary (corpus luteum)</a:t>
            </a:r>
          </a:p>
          <a:p>
            <a:pPr>
              <a:buFont typeface="Calibri" pitchFamily="34" charset="0"/>
              <a:buAutoNum type="arabicPeriod"/>
            </a:pPr>
            <a:endParaRPr lang="en-US" sz="200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ipe(left)">
                                      <p:cBhvr>
                                        <p:cTn id="17" dur="500"/>
                                        <p:tgtEl>
                                          <p:spTgt spid="6">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left)">
                                      <p:cBhvr>
                                        <p:cTn id="22" dur="500"/>
                                        <p:tgtEl>
                                          <p:spTgt spid="6">
                                            <p:txEl>
                                              <p:pRg st="7" end="7"/>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animEffect transition="in" filter="wipe(left)">
                                      <p:cBhvr>
                                        <p:cTn id="27" dur="500"/>
                                        <p:tgtEl>
                                          <p:spTgt spid="6">
                                            <p:txEl>
                                              <p:pRg st="9" end="9"/>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1" end="11"/>
                                            </p:txEl>
                                          </p:spTgt>
                                        </p:tgtEl>
                                        <p:attrNameLst>
                                          <p:attrName>style.visibility</p:attrName>
                                        </p:attrNameLst>
                                      </p:cBhvr>
                                      <p:to>
                                        <p:strVal val="visible"/>
                                      </p:to>
                                    </p:set>
                                    <p:animEffect transition="in" filter="wipe(left)">
                                      <p:cBhvr>
                                        <p:cTn id="32" dur="500"/>
                                        <p:tgtEl>
                                          <p:spTgt spid="6">
                                            <p:txEl>
                                              <p:pRg st="11" end="1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13" end="13"/>
                                            </p:txEl>
                                          </p:spTgt>
                                        </p:tgtEl>
                                        <p:attrNameLst>
                                          <p:attrName>style.visibility</p:attrName>
                                        </p:attrNameLst>
                                      </p:cBhvr>
                                      <p:to>
                                        <p:strVal val="visible"/>
                                      </p:to>
                                    </p:set>
                                    <p:animEffect transition="in" filter="wipe(left)">
                                      <p:cBhvr>
                                        <p:cTn id="3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51556" name="Picture 1" descr="female hormones"/>
          <p:cNvPicPr>
            <a:picLocks noChangeAspect="1" noChangeArrowheads="1"/>
          </p:cNvPicPr>
          <p:nvPr/>
        </p:nvPicPr>
        <p:blipFill>
          <a:blip r:embed="rId3" cstate="print">
            <a:lum bright="-20000" contrast="20000"/>
          </a:blip>
          <a:srcRect/>
          <a:stretch>
            <a:fillRect/>
          </a:stretch>
        </p:blipFill>
        <p:spPr bwMode="auto">
          <a:xfrm>
            <a:off x="1143000" y="990600"/>
            <a:ext cx="7620000" cy="5621338"/>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5" name="Rectangle 4"/>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sp>
        <p:nvSpPr>
          <p:cNvPr id="7" name="TextBox 6"/>
          <p:cNvSpPr txBox="1"/>
          <p:nvPr/>
        </p:nvSpPr>
        <p:spPr>
          <a:xfrm>
            <a:off x="228600" y="990600"/>
            <a:ext cx="3733800" cy="3140075"/>
          </a:xfrm>
          <a:prstGeom prst="rect">
            <a:avLst/>
          </a:prstGeom>
          <a:noFill/>
        </p:spPr>
        <p:txBody>
          <a:bodyPr>
            <a:spAutoFit/>
          </a:bodyPr>
          <a:lstStyle/>
          <a:p>
            <a:pPr marL="342900" lvl="1" indent="-342900">
              <a:buFont typeface="Calibri" pitchFamily="34" charset="0"/>
              <a:buAutoNum type="arabicPeriod"/>
            </a:pPr>
            <a:r>
              <a:rPr lang="en-US" sz="2200">
                <a:cs typeface="Arial" pitchFamily="34" charset="0"/>
              </a:rPr>
              <a:t>During the follicular phase of the ovarian cycle, the </a:t>
            </a:r>
            <a:r>
              <a:rPr lang="en-US" sz="2200" b="1">
                <a:solidFill>
                  <a:srgbClr val="EA0000"/>
                </a:solidFill>
                <a:effectLst>
                  <a:outerShdw blurRad="38100" dist="38100" dir="2700000" algn="tl">
                    <a:srgbClr val="C0C0C0"/>
                  </a:outerShdw>
                </a:effectLst>
                <a:cs typeface="Arial" pitchFamily="34" charset="0"/>
              </a:rPr>
              <a:t>hypothalamus releases GnRH</a:t>
            </a:r>
            <a:r>
              <a:rPr lang="en-US" sz="2200">
                <a:cs typeface="Arial" pitchFamily="34" charset="0"/>
              </a:rPr>
              <a:t>.</a:t>
            </a:r>
          </a:p>
          <a:p>
            <a:pPr marL="342900" lvl="1" indent="-342900"/>
            <a:endParaRPr lang="en-US" sz="2200">
              <a:cs typeface="Arial" pitchFamily="34" charset="0"/>
            </a:endParaRPr>
          </a:p>
          <a:p>
            <a:pPr marL="342900" lvl="1" indent="-342900">
              <a:buFont typeface="Calibri" pitchFamily="34" charset="0"/>
              <a:buAutoNum type="arabicPeriod" startAt="2"/>
            </a:pPr>
            <a:r>
              <a:rPr lang="en-US" sz="2200">
                <a:cs typeface="Arial" pitchFamily="34" charset="0"/>
              </a:rPr>
              <a:t>This causes the </a:t>
            </a:r>
            <a:r>
              <a:rPr lang="en-US" sz="2200" b="1">
                <a:solidFill>
                  <a:srgbClr val="EA0000"/>
                </a:solidFill>
                <a:effectLst>
                  <a:outerShdw blurRad="38100" dist="38100" dir="2700000" algn="tl">
                    <a:srgbClr val="C0C0C0"/>
                  </a:outerShdw>
                </a:effectLst>
                <a:cs typeface="Arial" pitchFamily="34" charset="0"/>
              </a:rPr>
              <a:t>anterior pituitary</a:t>
            </a:r>
            <a:r>
              <a:rPr lang="en-US" sz="2200" b="1">
                <a:cs typeface="Arial" pitchFamily="34" charset="0"/>
              </a:rPr>
              <a:t> </a:t>
            </a:r>
            <a:r>
              <a:rPr lang="en-US" sz="2200">
                <a:cs typeface="Arial" pitchFamily="34" charset="0"/>
              </a:rPr>
              <a:t>to secrete small quantities of </a:t>
            </a:r>
            <a:r>
              <a:rPr lang="en-US" sz="2200" b="1">
                <a:solidFill>
                  <a:srgbClr val="EA0000"/>
                </a:solidFill>
                <a:effectLst>
                  <a:outerShdw blurRad="38100" dist="38100" dir="2700000" algn="tl">
                    <a:srgbClr val="C0C0C0"/>
                  </a:outerShdw>
                </a:effectLst>
                <a:cs typeface="Arial" pitchFamily="34" charset="0"/>
              </a:rPr>
              <a:t>FSH and LH</a:t>
            </a:r>
            <a:r>
              <a:rPr lang="en-US" sz="2200">
                <a:solidFill>
                  <a:srgbClr val="EA0000"/>
                </a:solidFill>
                <a:effectLst>
                  <a:outerShdw blurRad="38100" dist="38100" dir="2700000" algn="tl">
                    <a:srgbClr val="C0C0C0"/>
                  </a:outerShdw>
                </a:effectLst>
                <a:cs typeface="Arial" pitchFamily="34" charset="0"/>
              </a:rPr>
              <a:t>.</a:t>
            </a:r>
          </a:p>
        </p:txBody>
      </p:sp>
      <p:pic>
        <p:nvPicPr>
          <p:cNvPr id="152581" name="Picture 7"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9" name="Rectangle 8"/>
          <p:cNvSpPr/>
          <p:nvPr/>
        </p:nvSpPr>
        <p:spPr>
          <a:xfrm>
            <a:off x="6934200" y="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a:t>
            </a:r>
          </a:p>
        </p:txBody>
      </p:sp>
      <p:sp>
        <p:nvSpPr>
          <p:cNvPr id="10" name="Rectangle 9"/>
          <p:cNvSpPr/>
          <p:nvPr/>
        </p:nvSpPr>
        <p:spPr>
          <a:xfrm>
            <a:off x="6096000" y="13716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990600"/>
            <a:ext cx="3733800" cy="5170488"/>
          </a:xfrm>
          <a:prstGeom prst="rect">
            <a:avLst/>
          </a:prstGeom>
          <a:noFill/>
        </p:spPr>
        <p:txBody>
          <a:bodyPr>
            <a:spAutoFit/>
          </a:bodyPr>
          <a:lstStyle/>
          <a:p>
            <a:pPr marL="342900" lvl="1" indent="-342900">
              <a:buFont typeface="Calibri" pitchFamily="34" charset="0"/>
              <a:buAutoNum type="arabicPeriod" startAt="3"/>
            </a:pPr>
            <a:r>
              <a:rPr lang="en-US" sz="2200">
                <a:cs typeface="Arial" pitchFamily="34" charset="0"/>
              </a:rPr>
              <a:t>At this time, the </a:t>
            </a:r>
            <a:r>
              <a:rPr lang="en-US" sz="2200" b="1">
                <a:solidFill>
                  <a:srgbClr val="EA0000"/>
                </a:solidFill>
                <a:effectLst>
                  <a:outerShdw blurRad="38100" dist="38100" dir="2700000" algn="tl">
                    <a:srgbClr val="C0C0C0"/>
                  </a:outerShdw>
                </a:effectLst>
                <a:cs typeface="Arial" pitchFamily="34" charset="0"/>
              </a:rPr>
              <a:t>follicles</a:t>
            </a:r>
            <a:r>
              <a:rPr lang="en-US" sz="2200" b="1">
                <a:cs typeface="Arial" pitchFamily="34" charset="0"/>
              </a:rPr>
              <a:t> </a:t>
            </a:r>
            <a:r>
              <a:rPr lang="en-US" sz="2200">
                <a:cs typeface="Arial" pitchFamily="34" charset="0"/>
              </a:rPr>
              <a:t>in the ovary </a:t>
            </a:r>
            <a:r>
              <a:rPr lang="en-US" sz="2200" b="1">
                <a:solidFill>
                  <a:srgbClr val="EA0000"/>
                </a:solidFill>
                <a:effectLst>
                  <a:outerShdw blurRad="38100" dist="38100" dir="2700000" algn="tl">
                    <a:srgbClr val="C0C0C0"/>
                  </a:outerShdw>
                </a:effectLst>
                <a:cs typeface="Arial" pitchFamily="34" charset="0"/>
              </a:rPr>
              <a:t>have receptors for FSH</a:t>
            </a:r>
            <a:r>
              <a:rPr lang="en-US" sz="2200">
                <a:cs typeface="Arial" pitchFamily="34" charset="0"/>
              </a:rPr>
              <a:t>, but not for LH.  </a:t>
            </a:r>
          </a:p>
          <a:p>
            <a:pPr marL="342900" lvl="1" indent="-342900">
              <a:buFont typeface="Calibri" pitchFamily="34" charset="0"/>
              <a:buAutoNum type="arabicPeriod" startAt="3"/>
            </a:pPr>
            <a:endParaRPr lang="en-US" sz="2200">
              <a:cs typeface="Arial" pitchFamily="34" charset="0"/>
            </a:endParaRPr>
          </a:p>
          <a:p>
            <a:pPr marL="342900" lvl="1" indent="-342900"/>
            <a:r>
              <a:rPr lang="en-US" sz="2200">
                <a:cs typeface="Arial" pitchFamily="34" charset="0"/>
              </a:rPr>
              <a:t>	The </a:t>
            </a:r>
            <a:r>
              <a:rPr lang="en-US" sz="2200" b="1">
                <a:solidFill>
                  <a:srgbClr val="EA0000"/>
                </a:solidFill>
                <a:effectLst>
                  <a:outerShdw blurRad="38100" dist="38100" dir="2700000" algn="tl">
                    <a:srgbClr val="C0C0C0"/>
                  </a:outerShdw>
                </a:effectLst>
                <a:cs typeface="Arial" pitchFamily="34" charset="0"/>
              </a:rPr>
              <a:t>FSH causes the follicles to grow</a:t>
            </a:r>
            <a:r>
              <a:rPr lang="en-US" sz="2200">
                <a:solidFill>
                  <a:srgbClr val="EA0000"/>
                </a:solidFill>
                <a:effectLst>
                  <a:outerShdw blurRad="38100" dist="38100" dir="2700000" algn="tl">
                    <a:srgbClr val="C0C0C0"/>
                  </a:outerShdw>
                </a:effectLst>
                <a:cs typeface="Arial" pitchFamily="34" charset="0"/>
              </a:rPr>
              <a:t>.</a:t>
            </a:r>
          </a:p>
          <a:p>
            <a:pPr marL="342900" lvl="1" indent="-342900"/>
            <a:endParaRPr lang="en-US" sz="2200">
              <a:cs typeface="Arial" pitchFamily="34" charset="0"/>
            </a:endParaRPr>
          </a:p>
          <a:p>
            <a:pPr marL="342900" lvl="1" indent="-342900">
              <a:buFont typeface="Calibri" pitchFamily="34" charset="0"/>
              <a:buAutoNum type="arabicPeriod" startAt="4"/>
            </a:pPr>
            <a:r>
              <a:rPr lang="en-US" sz="2200">
                <a:cs typeface="Arial" pitchFamily="34" charset="0"/>
              </a:rPr>
              <a:t>The follicles </a:t>
            </a:r>
            <a:r>
              <a:rPr lang="en-US" sz="2200" b="1">
                <a:solidFill>
                  <a:srgbClr val="EA0000"/>
                </a:solidFill>
                <a:effectLst>
                  <a:outerShdw blurRad="38100" dist="38100" dir="2700000" algn="tl">
                    <a:srgbClr val="C0C0C0"/>
                  </a:outerShdw>
                </a:effectLst>
                <a:cs typeface="Arial" pitchFamily="34" charset="0"/>
              </a:rPr>
              <a:t>release estrogen</a:t>
            </a:r>
            <a:r>
              <a:rPr lang="en-US" sz="2200">
                <a:cs typeface="Arial" pitchFamily="34" charset="0"/>
              </a:rPr>
              <a:t> as they grow.  </a:t>
            </a:r>
          </a:p>
          <a:p>
            <a:pPr marL="342900" lvl="1" indent="-342900"/>
            <a:endParaRPr lang="en-US" sz="2200">
              <a:cs typeface="Arial" pitchFamily="34" charset="0"/>
            </a:endParaRPr>
          </a:p>
          <a:p>
            <a:pPr marL="342900" lvl="1" indent="-342900"/>
            <a:r>
              <a:rPr lang="en-US" sz="2200">
                <a:cs typeface="Arial" pitchFamily="34" charset="0"/>
              </a:rPr>
              <a:t>	  The amount of estrogen   </a:t>
            </a:r>
          </a:p>
          <a:p>
            <a:pPr marL="342900" lvl="1" indent="-342900"/>
            <a:r>
              <a:rPr lang="en-US" sz="2200">
                <a:cs typeface="Arial" pitchFamily="34" charset="0"/>
              </a:rPr>
              <a:t>	  secreted during this time </a:t>
            </a:r>
          </a:p>
          <a:p>
            <a:pPr marL="342900" lvl="1" indent="-342900"/>
            <a:r>
              <a:rPr lang="en-US" sz="2200">
                <a:cs typeface="Arial" pitchFamily="34" charset="0"/>
              </a:rPr>
              <a:t>	  is small.</a:t>
            </a:r>
          </a:p>
          <a:p>
            <a:r>
              <a:rPr lang="en-US" sz="2200">
                <a:cs typeface="Arial" pitchFamily="34" charset="0"/>
              </a:rPr>
              <a:t> </a:t>
            </a:r>
          </a:p>
        </p:txBody>
      </p:sp>
      <p:pic>
        <p:nvPicPr>
          <p:cNvPr id="153603"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3605" name="Picture 8"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0" name="Rectangle 9"/>
          <p:cNvSpPr/>
          <p:nvPr/>
        </p:nvSpPr>
        <p:spPr>
          <a:xfrm>
            <a:off x="5486400" y="22860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#3</a:t>
            </a:r>
          </a:p>
        </p:txBody>
      </p:sp>
      <p:sp>
        <p:nvSpPr>
          <p:cNvPr id="11" name="Rectangle 10"/>
          <p:cNvSpPr/>
          <p:nvPr/>
        </p:nvSpPr>
        <p:spPr>
          <a:xfrm>
            <a:off x="6363955" y="38100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par>
                                <p:cTn id="33" presetID="22" presetClass="entr" presetSubtype="8"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left)">
                                      <p:cBhvr>
                                        <p:cTn id="35" dur="500"/>
                                        <p:tgtEl>
                                          <p:spTgt spid="7">
                                            <p:txEl>
                                              <p:pRg st="7" end="7"/>
                                            </p:txEl>
                                          </p:spTgt>
                                        </p:tgtEl>
                                      </p:cBhvr>
                                    </p:animEffect>
                                  </p:childTnLst>
                                </p:cTn>
                              </p:par>
                              <p:par>
                                <p:cTn id="36" presetID="22" presetClass="entr" presetSubtype="8" fill="hold" nodeType="with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wipe(left)">
                                      <p:cBhvr>
                                        <p:cTn id="38"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990600"/>
            <a:ext cx="3657600" cy="4832350"/>
          </a:xfrm>
          <a:prstGeom prst="rect">
            <a:avLst/>
          </a:prstGeom>
          <a:noFill/>
          <a:ln w="9525">
            <a:noFill/>
            <a:miter lim="800000"/>
            <a:headEnd/>
            <a:tailEnd/>
          </a:ln>
        </p:spPr>
        <p:txBody>
          <a:bodyPr>
            <a:spAutoFit/>
          </a:bodyPr>
          <a:lstStyle/>
          <a:p>
            <a:pPr marL="342900" lvl="1" indent="-342900">
              <a:buFont typeface="Calibri" pitchFamily="34" charset="0"/>
              <a:buAutoNum type="arabicPeriod" startAt="5"/>
            </a:pPr>
            <a:r>
              <a:rPr lang="en-US" sz="2200">
                <a:cs typeface="Arial" pitchFamily="34" charset="0"/>
              </a:rPr>
              <a:t>When the </a:t>
            </a:r>
            <a:r>
              <a:rPr lang="en-US" sz="2200">
                <a:solidFill>
                  <a:srgbClr val="EA0000"/>
                </a:solidFill>
                <a:effectLst>
                  <a:outerShdw blurRad="38100" dist="38100" dir="2700000" algn="tl">
                    <a:srgbClr val="C0C0C0"/>
                  </a:outerShdw>
                </a:effectLst>
                <a:cs typeface="Arial" pitchFamily="34" charset="0"/>
              </a:rPr>
              <a:t>[</a:t>
            </a:r>
            <a:r>
              <a:rPr lang="en-US" sz="2200" b="1">
                <a:solidFill>
                  <a:srgbClr val="EA0000"/>
                </a:solidFill>
                <a:effectLst>
                  <a:outerShdw blurRad="38100" dist="38100" dir="2700000" algn="tl">
                    <a:srgbClr val="C0C0C0"/>
                  </a:outerShdw>
                </a:effectLst>
                <a:cs typeface="Arial" pitchFamily="34" charset="0"/>
              </a:rPr>
              <a:t>estrogen</a:t>
            </a:r>
            <a:r>
              <a:rPr lang="en-US" sz="2200">
                <a:solidFill>
                  <a:srgbClr val="EA0000"/>
                </a:solidFill>
                <a:effectLst>
                  <a:outerShdw blurRad="38100" dist="38100" dir="2700000" algn="tl">
                    <a:srgbClr val="C0C0C0"/>
                  </a:outerShdw>
                </a:effectLst>
                <a:cs typeface="Arial" pitchFamily="34" charset="0"/>
              </a:rPr>
              <a:t>] </a:t>
            </a:r>
            <a:r>
              <a:rPr lang="en-US" sz="2200">
                <a:cs typeface="Arial" pitchFamily="34" charset="0"/>
              </a:rPr>
              <a:t>secretion begins to </a:t>
            </a:r>
            <a:r>
              <a:rPr lang="en-US" sz="2200" b="1">
                <a:solidFill>
                  <a:srgbClr val="EA0000"/>
                </a:solidFill>
                <a:effectLst>
                  <a:outerShdw blurRad="38100" dist="38100" dir="2700000" algn="tl">
                    <a:srgbClr val="C0C0C0"/>
                  </a:outerShdw>
                </a:effectLst>
                <a:cs typeface="Arial" pitchFamily="34" charset="0"/>
              </a:rPr>
              <a:t>rise</a:t>
            </a:r>
            <a:r>
              <a:rPr lang="en-US" sz="2200">
                <a:cs typeface="Arial" pitchFamily="34" charset="0"/>
              </a:rPr>
              <a:t>, it causes the </a:t>
            </a:r>
            <a:r>
              <a:rPr lang="en-US" sz="2200" b="1">
                <a:solidFill>
                  <a:srgbClr val="EA0000"/>
                </a:solidFill>
                <a:effectLst>
                  <a:outerShdw blurRad="38100" dist="38100" dir="2700000" algn="tl">
                    <a:srgbClr val="C0C0C0"/>
                  </a:outerShdw>
                </a:effectLst>
                <a:cs typeface="Arial" pitchFamily="34" charset="0"/>
              </a:rPr>
              <a:t>hypothalamus to release more GnRH </a:t>
            </a:r>
            <a:r>
              <a:rPr lang="en-US" sz="2200">
                <a:cs typeface="Arial" pitchFamily="34" charset="0"/>
              </a:rPr>
              <a:t>(</a:t>
            </a:r>
            <a:r>
              <a:rPr lang="en-US" sz="2200" b="1">
                <a:solidFill>
                  <a:srgbClr val="EA0000"/>
                </a:solidFill>
                <a:effectLst>
                  <a:outerShdw blurRad="38100" dist="38100" dir="2700000" algn="tl">
                    <a:srgbClr val="C0C0C0"/>
                  </a:outerShdw>
                </a:effectLst>
                <a:cs typeface="Arial" pitchFamily="34" charset="0"/>
              </a:rPr>
              <a:t>positive</a:t>
            </a:r>
            <a:r>
              <a:rPr lang="en-US" sz="2200">
                <a:cs typeface="Arial" pitchFamily="34" charset="0"/>
              </a:rPr>
              <a:t> feedback).</a:t>
            </a:r>
          </a:p>
          <a:p>
            <a:pPr marL="342900" lvl="1" indent="-342900">
              <a:buFont typeface="Calibri" pitchFamily="34" charset="0"/>
              <a:buAutoNum type="arabicPeriod" startAt="5"/>
            </a:pPr>
            <a:endParaRPr lang="en-US" sz="2200">
              <a:cs typeface="Arial" pitchFamily="34" charset="0"/>
            </a:endParaRPr>
          </a:p>
          <a:p>
            <a:pPr marL="342900" lvl="1" indent="-342900">
              <a:buFont typeface="Calibri" pitchFamily="34" charset="0"/>
              <a:buAutoNum type="arabicPeriod" startAt="5"/>
            </a:pPr>
            <a:r>
              <a:rPr lang="en-US" sz="2200">
                <a:cs typeface="Arial" pitchFamily="34" charset="0"/>
              </a:rPr>
              <a:t>GnRH causes even </a:t>
            </a:r>
            <a:r>
              <a:rPr lang="en-US" sz="2200" b="1">
                <a:solidFill>
                  <a:srgbClr val="EA0000"/>
                </a:solidFill>
                <a:effectLst>
                  <a:outerShdw blurRad="38100" dist="38100" dir="2700000" algn="tl">
                    <a:srgbClr val="C0C0C0"/>
                  </a:outerShdw>
                </a:effectLst>
                <a:cs typeface="Arial" pitchFamily="34" charset="0"/>
              </a:rPr>
              <a:t>more LH and FSH </a:t>
            </a:r>
            <a:r>
              <a:rPr lang="en-US" sz="2200">
                <a:cs typeface="Arial" pitchFamily="34" charset="0"/>
              </a:rPr>
              <a:t>to be released from the anterior pituitary.</a:t>
            </a:r>
          </a:p>
          <a:p>
            <a:pPr marL="342900" lvl="1" indent="-342900">
              <a:buFont typeface="Calibri" pitchFamily="34" charset="0"/>
              <a:buAutoNum type="arabicPeriod" startAt="5"/>
            </a:pPr>
            <a:endParaRPr lang="en-US" sz="2200">
              <a:cs typeface="Arial" pitchFamily="34" charset="0"/>
            </a:endParaRPr>
          </a:p>
          <a:p>
            <a:pPr marL="342900" lvl="1" indent="-342900">
              <a:buFont typeface="Calibri" pitchFamily="34" charset="0"/>
              <a:buAutoNum type="arabicPeriod" startAt="5"/>
            </a:pPr>
            <a:r>
              <a:rPr lang="en-US" sz="2200">
                <a:cs typeface="Arial" pitchFamily="34" charset="0"/>
              </a:rPr>
              <a:t>This causes the </a:t>
            </a:r>
            <a:r>
              <a:rPr lang="en-US" sz="2200" b="1">
                <a:solidFill>
                  <a:srgbClr val="EA0000"/>
                </a:solidFill>
                <a:effectLst>
                  <a:outerShdw blurRad="38100" dist="38100" dir="2700000" algn="tl">
                    <a:srgbClr val="C0C0C0"/>
                  </a:outerShdw>
                </a:effectLst>
                <a:cs typeface="Arial" pitchFamily="34" charset="0"/>
              </a:rPr>
              <a:t>LH SURGE.  </a:t>
            </a:r>
          </a:p>
        </p:txBody>
      </p:sp>
      <p:pic>
        <p:nvPicPr>
          <p:cNvPr id="15462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sp>
        <p:nvSpPr>
          <p:cNvPr id="10" name="Rectangle 9"/>
          <p:cNvSpPr/>
          <p:nvPr/>
        </p:nvSpPr>
        <p:spPr>
          <a:xfrm>
            <a:off x="6934200" y="0"/>
            <a:ext cx="647933" cy="646331"/>
          </a:xfrm>
          <a:prstGeom prst="rect">
            <a:avLst/>
          </a:prstGeom>
          <a:noFill/>
        </p:spPr>
        <p:txBody>
          <a:bodyPr wrap="none">
            <a:spAutoFit/>
          </a:bodyPr>
          <a:lstStyle/>
          <a:p>
            <a:pPr algn="ctr" fontAlgn="auto">
              <a:spcBef>
                <a:spcPts val="0"/>
              </a:spcBef>
              <a:spcAft>
                <a:spcPts val="0"/>
              </a:spcAft>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a:t>
            </a:r>
          </a:p>
        </p:txBody>
      </p:sp>
      <p:pic>
        <p:nvPicPr>
          <p:cNvPr id="154630"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2" name="Rectangle 11"/>
          <p:cNvSpPr/>
          <p:nvPr/>
        </p:nvSpPr>
        <p:spPr>
          <a:xfrm>
            <a:off x="6629400" y="35814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#5</a:t>
            </a:r>
          </a:p>
        </p:txBody>
      </p:sp>
      <p:sp>
        <p:nvSpPr>
          <p:cNvPr id="18" name="Freeform 17"/>
          <p:cNvSpPr/>
          <p:nvPr/>
        </p:nvSpPr>
        <p:spPr>
          <a:xfrm>
            <a:off x="4956175" y="368300"/>
            <a:ext cx="1749425" cy="3441700"/>
          </a:xfrm>
          <a:custGeom>
            <a:avLst/>
            <a:gdLst>
              <a:gd name="connsiteX0" fmla="*/ 1578076 w 1578076"/>
              <a:gd name="connsiteY0" fmla="*/ 3318387 h 3723967"/>
              <a:gd name="connsiteX1" fmla="*/ 383457 w 1578076"/>
              <a:gd name="connsiteY1" fmla="*/ 3259393 h 3723967"/>
              <a:gd name="connsiteX2" fmla="*/ 132735 w 1578076"/>
              <a:gd name="connsiteY2" fmla="*/ 530942 h 3723967"/>
              <a:gd name="connsiteX3" fmla="*/ 1179870 w 1578076"/>
              <a:gd name="connsiteY3" fmla="*/ 73742 h 372396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762431"/>
              <a:gd name="connsiteY0" fmla="*/ 3623187 h 3778045"/>
              <a:gd name="connsiteX1" fmla="*/ 1563328 w 1762431"/>
              <a:gd name="connsiteY1" fmla="*/ 3642851 h 3778045"/>
              <a:gd name="connsiteX2" fmla="*/ 383457 w 1762431"/>
              <a:gd name="connsiteY2" fmla="*/ 3259393 h 3778045"/>
              <a:gd name="connsiteX3" fmla="*/ 132735 w 1762431"/>
              <a:gd name="connsiteY3" fmla="*/ 530942 h 3778045"/>
              <a:gd name="connsiteX4" fmla="*/ 1179870 w 1762431"/>
              <a:gd name="connsiteY4" fmla="*/ 73742 h 3778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2431" h="3778045">
                <a:moveTo>
                  <a:pt x="1578076" y="3623187"/>
                </a:moveTo>
                <a:cubicBezTo>
                  <a:pt x="1575618" y="3626464"/>
                  <a:pt x="1762431" y="3703483"/>
                  <a:pt x="1563328" y="3642851"/>
                </a:cubicBezTo>
                <a:cubicBezTo>
                  <a:pt x="1364225" y="3582219"/>
                  <a:pt x="621889" y="3778045"/>
                  <a:pt x="383457" y="3259393"/>
                </a:cubicBezTo>
                <a:cubicBezTo>
                  <a:pt x="145025" y="2740742"/>
                  <a:pt x="0" y="1061884"/>
                  <a:pt x="132735" y="530942"/>
                </a:cubicBezTo>
                <a:cubicBezTo>
                  <a:pt x="265471" y="0"/>
                  <a:pt x="722670" y="36871"/>
                  <a:pt x="1179870" y="73742"/>
                </a:cubicBezTo>
              </a:path>
            </a:pathLst>
          </a:custGeom>
          <a:ln w="57150" cap="rnd">
            <a:solidFill>
              <a:schemeClr val="tx1"/>
            </a:solidFill>
            <a:beve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n>
                <a:solidFill>
                  <a:schemeClr val="tx1"/>
                </a:solidFill>
              </a:ln>
            </a:endParaRPr>
          </a:p>
        </p:txBody>
      </p:sp>
      <p:sp>
        <p:nvSpPr>
          <p:cNvPr id="21" name="Plus 20"/>
          <p:cNvSpPr/>
          <p:nvPr/>
        </p:nvSpPr>
        <p:spPr>
          <a:xfrm>
            <a:off x="5410200" y="0"/>
            <a:ext cx="304800" cy="381000"/>
          </a:xfrm>
          <a:prstGeom prst="mathPl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a:off x="7010400" y="14478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#6</a:t>
            </a:r>
          </a:p>
        </p:txBody>
      </p:sp>
      <p:sp>
        <p:nvSpPr>
          <p:cNvPr id="23" name="Rectangle 22"/>
          <p:cNvSpPr/>
          <p:nvPr/>
        </p:nvSpPr>
        <p:spPr>
          <a:xfrm>
            <a:off x="7239000" y="605135"/>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990600"/>
            <a:ext cx="3657600" cy="4154488"/>
          </a:xfrm>
          <a:prstGeom prst="rect">
            <a:avLst/>
          </a:prstGeom>
          <a:noFill/>
        </p:spPr>
        <p:txBody>
          <a:bodyPr>
            <a:spAutoFit/>
          </a:bodyPr>
          <a:lstStyle/>
          <a:p>
            <a:pPr marL="342900" lvl="1" indent="-342900" fontAlgn="auto">
              <a:spcBef>
                <a:spcPts val="0"/>
              </a:spcBef>
              <a:spcAft>
                <a:spcPts val="0"/>
              </a:spcAft>
              <a:buFont typeface="+mj-lt"/>
              <a:buAutoNum type="arabicPeriod" startAt="8"/>
              <a:defRPr/>
            </a:pPr>
            <a:r>
              <a:rPr lang="en-US" sz="2200" dirty="0">
                <a:ea typeface="+mn-ea"/>
                <a:cs typeface="Arial" pitchFamily="34" charset="0"/>
              </a:rPr>
              <a:t>By now, the follicles have receptors for LH and can respond to this hormonal cue.</a:t>
            </a:r>
          </a:p>
          <a:p>
            <a:pPr marL="342900" lvl="1" indent="-342900" fontAlgn="auto">
              <a:spcBef>
                <a:spcPts val="0"/>
              </a:spcBef>
              <a:spcAft>
                <a:spcPts val="0"/>
              </a:spcAft>
              <a:buFont typeface="+mj-lt"/>
              <a:buAutoNum type="arabicPeriod" startAt="8"/>
              <a:defRPr/>
            </a:pPr>
            <a:endParaRPr lang="en-US" sz="2200" dirty="0">
              <a:ea typeface="+mn-ea"/>
              <a:cs typeface="Arial" pitchFamily="34" charset="0"/>
            </a:endParaRPr>
          </a:p>
          <a:p>
            <a:pPr marL="342900" lvl="1" indent="-342900" fontAlgn="auto">
              <a:spcBef>
                <a:spcPts val="0"/>
              </a:spcBef>
              <a:spcAft>
                <a:spcPts val="0"/>
              </a:spcAft>
              <a:defRPr/>
            </a:pPr>
            <a:r>
              <a:rPr lang="en-US" sz="2200" dirty="0">
                <a:ea typeface="+mn-ea"/>
                <a:cs typeface="Arial" pitchFamily="34" charset="0"/>
              </a:rPr>
              <a:t>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LH SURGE </a:t>
            </a:r>
            <a:r>
              <a:rPr lang="en-US" sz="2200" dirty="0">
                <a:ea typeface="+mn-ea"/>
                <a:cs typeface="Arial" pitchFamily="34" charset="0"/>
              </a:rPr>
              <a:t>induces </a:t>
            </a:r>
            <a:r>
              <a:rPr lang="en-US" sz="2200" b="1" dirty="0">
                <a:solidFill>
                  <a:srgbClr val="EA0000"/>
                </a:solidFill>
                <a:effectLst>
                  <a:outerShdw blurRad="38100" dist="38100" dir="2700000" algn="tl">
                    <a:srgbClr val="000000">
                      <a:alpha val="43137"/>
                    </a:srgbClr>
                  </a:outerShdw>
                </a:effectLst>
                <a:ea typeface="+mn-ea"/>
                <a:cs typeface="Arial" pitchFamily="34" charset="0"/>
              </a:rPr>
              <a:t>final maturation of the follicle</a:t>
            </a:r>
            <a:r>
              <a:rPr lang="en-US" sz="2200" b="1" dirty="0">
                <a:ea typeface="+mn-ea"/>
                <a:cs typeface="Arial" pitchFamily="34" charset="0"/>
              </a:rPr>
              <a:t>.</a:t>
            </a:r>
            <a:endParaRPr lang="en-US" sz="2200" dirty="0">
              <a:ea typeface="+mn-ea"/>
              <a:cs typeface="Arial" pitchFamily="34" charset="0"/>
            </a:endParaRPr>
          </a:p>
          <a:p>
            <a:pPr marL="342900" lvl="1" indent="-342900" fontAlgn="auto">
              <a:spcBef>
                <a:spcPts val="0"/>
              </a:spcBef>
              <a:spcAft>
                <a:spcPts val="0"/>
              </a:spcAft>
              <a:defRPr/>
            </a:pPr>
            <a:endParaRPr lang="en-US" sz="2200" dirty="0">
              <a:ea typeface="+mn-ea"/>
              <a:cs typeface="Arial" pitchFamily="34" charset="0"/>
            </a:endParaRPr>
          </a:p>
          <a:p>
            <a:pPr lvl="1" indent="-457200" fontAlgn="auto">
              <a:spcBef>
                <a:spcPts val="0"/>
              </a:spcBef>
              <a:spcAft>
                <a:spcPts val="0"/>
              </a:spcAft>
              <a:buFont typeface="+mj-lt"/>
              <a:buAutoNum type="arabicPeriod" startAt="9"/>
              <a:defRPr/>
            </a:pPr>
            <a:r>
              <a:rPr lang="en-US" sz="2200" b="1" dirty="0">
                <a:solidFill>
                  <a:srgbClr val="EA0000"/>
                </a:solidFill>
                <a:effectLst>
                  <a:outerShdw blurRad="38100" dist="38100" dir="2700000" algn="tl">
                    <a:srgbClr val="000000">
                      <a:alpha val="43137"/>
                    </a:srgbClr>
                  </a:outerShdw>
                </a:effectLst>
                <a:ea typeface="+mn-ea"/>
                <a:cs typeface="Arial" pitchFamily="34" charset="0"/>
              </a:rPr>
              <a:t>Ovulation</a:t>
            </a:r>
            <a:r>
              <a:rPr lang="en-US" sz="2200" dirty="0">
                <a:ea typeface="+mn-ea"/>
                <a:cs typeface="Arial" pitchFamily="34" charset="0"/>
              </a:rPr>
              <a:t> occurs on </a:t>
            </a:r>
            <a:r>
              <a:rPr lang="en-US" sz="2200" b="1" dirty="0">
                <a:solidFill>
                  <a:srgbClr val="EA0000"/>
                </a:solidFill>
                <a:effectLst>
                  <a:outerShdw blurRad="38100" dist="38100" dir="2700000" algn="tl">
                    <a:srgbClr val="000000">
                      <a:alpha val="43137"/>
                    </a:srgbClr>
                  </a:outerShdw>
                </a:effectLst>
                <a:ea typeface="+mn-ea"/>
                <a:cs typeface="Arial" pitchFamily="34" charset="0"/>
              </a:rPr>
              <a:t>day 14</a:t>
            </a:r>
            <a:r>
              <a:rPr lang="en-US" sz="2200" dirty="0">
                <a:ea typeface="+mn-ea"/>
                <a:cs typeface="Arial" pitchFamily="34" charset="0"/>
              </a:rPr>
              <a:t>, about </a:t>
            </a:r>
            <a:r>
              <a:rPr lang="en-US" sz="2200" b="1" dirty="0">
                <a:solidFill>
                  <a:srgbClr val="EA0000"/>
                </a:solidFill>
                <a:effectLst>
                  <a:outerShdw blurRad="38100" dist="38100" dir="2700000" algn="tl">
                    <a:srgbClr val="000000">
                      <a:alpha val="43137"/>
                    </a:srgbClr>
                  </a:outerShdw>
                </a:effectLst>
                <a:ea typeface="+mn-ea"/>
                <a:cs typeface="Arial" pitchFamily="34" charset="0"/>
              </a:rPr>
              <a:t>one day after the LH surge</a:t>
            </a:r>
            <a:r>
              <a:rPr lang="en-US" sz="2200" dirty="0">
                <a:ea typeface="+mn-ea"/>
                <a:cs typeface="Arial" pitchFamily="34" charset="0"/>
              </a:rPr>
              <a:t>.    </a:t>
            </a:r>
          </a:p>
        </p:txBody>
      </p:sp>
      <p:pic>
        <p:nvPicPr>
          <p:cNvPr id="15565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5653"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2" name="Rectangle 11"/>
          <p:cNvSpPr/>
          <p:nvPr/>
        </p:nvSpPr>
        <p:spPr>
          <a:xfrm>
            <a:off x="6934200" y="28956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#8</a:t>
            </a:r>
          </a:p>
        </p:txBody>
      </p:sp>
      <p:sp>
        <p:nvSpPr>
          <p:cNvPr id="13" name="Rectangle 12"/>
          <p:cNvSpPr/>
          <p:nvPr/>
        </p:nvSpPr>
        <p:spPr>
          <a:xfrm>
            <a:off x="7239000" y="2133600"/>
            <a:ext cx="494045"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990600"/>
            <a:ext cx="3733800" cy="3140075"/>
          </a:xfrm>
          <a:prstGeom prst="rect">
            <a:avLst/>
          </a:prstGeom>
          <a:noFill/>
          <a:ln w="9525">
            <a:noFill/>
            <a:miter lim="800000"/>
            <a:headEnd/>
            <a:tailEnd/>
          </a:ln>
        </p:spPr>
        <p:txBody>
          <a:bodyPr>
            <a:spAutoFit/>
          </a:bodyPr>
          <a:lstStyle/>
          <a:p>
            <a:pPr marL="342900" lvl="1" indent="-342900">
              <a:buFont typeface="Calibri" pitchFamily="34" charset="0"/>
              <a:buAutoNum type="arabicPeriod" startAt="10"/>
              <a:defRPr/>
            </a:pPr>
            <a:r>
              <a:rPr lang="en-US" sz="2200" dirty="0">
                <a:ea typeface="+mn-ea"/>
                <a:cs typeface="Arial" pitchFamily="34" charset="0"/>
              </a:rPr>
              <a:t>  After ovulation, </a:t>
            </a:r>
            <a:r>
              <a:rPr lang="en-US" sz="2200" b="1" dirty="0">
                <a:solidFill>
                  <a:srgbClr val="EA0000"/>
                </a:solidFill>
                <a:effectLst>
                  <a:outerShdw blurRad="38100" dist="38100" dir="2700000" algn="tl">
                    <a:srgbClr val="000000">
                      <a:alpha val="43137"/>
                    </a:srgbClr>
                  </a:outerShdw>
                </a:effectLst>
                <a:ea typeface="+mn-ea"/>
                <a:cs typeface="Arial" pitchFamily="34" charset="0"/>
              </a:rPr>
              <a:t>LH</a:t>
            </a:r>
            <a:r>
              <a:rPr lang="en-US" sz="2200" dirty="0">
                <a:ea typeface="+mn-ea"/>
                <a:cs typeface="Arial" pitchFamily="34" charset="0"/>
              </a:rPr>
              <a:t> will </a:t>
            </a:r>
            <a:r>
              <a:rPr lang="en-US" sz="2200" b="1" dirty="0">
                <a:solidFill>
                  <a:srgbClr val="EA0000"/>
                </a:solidFill>
                <a:effectLst>
                  <a:outerShdw blurRad="38100" dist="38100" dir="2700000" algn="tl">
                    <a:srgbClr val="000000">
                      <a:alpha val="43137"/>
                    </a:srgbClr>
                  </a:outerShdw>
                </a:effectLst>
                <a:ea typeface="+mn-ea"/>
                <a:cs typeface="Arial" pitchFamily="34" charset="0"/>
              </a:rPr>
              <a:t>stimulate the follicle to become the corpus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luteum</a:t>
            </a:r>
            <a:r>
              <a:rPr lang="en-US" sz="2200" b="1" dirty="0">
                <a:solidFill>
                  <a:srgbClr val="EA0000"/>
                </a:solidFill>
                <a:effectLst>
                  <a:outerShdw blurRad="38100" dist="38100" dir="2700000" algn="tl">
                    <a:srgbClr val="000000">
                      <a:alpha val="43137"/>
                    </a:srgbClr>
                  </a:outerShdw>
                </a:effectLst>
                <a:ea typeface="+mn-ea"/>
                <a:cs typeface="Arial" pitchFamily="34" charset="0"/>
              </a:rPr>
              <a:t>.  </a:t>
            </a:r>
          </a:p>
          <a:p>
            <a:pPr marL="342900" lvl="1" indent="-342900">
              <a:buFont typeface="Calibri" pitchFamily="34" charset="0"/>
              <a:buAutoNum type="arabicPeriod" startAt="10"/>
              <a:defRPr/>
            </a:pPr>
            <a:endParaRPr lang="en-US" sz="2200" dirty="0">
              <a:ea typeface="+mn-ea"/>
              <a:cs typeface="Arial" pitchFamily="34" charset="0"/>
            </a:endParaRPr>
          </a:p>
          <a:p>
            <a:pPr marL="342900" lvl="1" indent="-342900">
              <a:buFont typeface="Calibri" pitchFamily="34" charset="0"/>
              <a:buAutoNum type="arabicPeriod" startAt="10"/>
              <a:defRPr/>
            </a:pPr>
            <a:r>
              <a:rPr lang="en-US" sz="2200" dirty="0">
                <a:ea typeface="+mn-ea"/>
                <a:cs typeface="Arial" pitchFamily="34" charset="0"/>
              </a:rPr>
              <a:t> LH will also stimulate the corpus </a:t>
            </a:r>
            <a:r>
              <a:rPr lang="en-US" sz="2200" dirty="0" err="1">
                <a:ea typeface="+mn-ea"/>
                <a:cs typeface="Arial" pitchFamily="34" charset="0"/>
              </a:rPr>
              <a:t>luteum</a:t>
            </a:r>
            <a:r>
              <a:rPr lang="en-US" sz="2200" dirty="0">
                <a:ea typeface="+mn-ea"/>
                <a:cs typeface="Arial" pitchFamily="34" charset="0"/>
              </a:rPr>
              <a:t> to start secreting </a:t>
            </a:r>
            <a:r>
              <a:rPr lang="en-US" sz="2200" b="1" dirty="0">
                <a:solidFill>
                  <a:srgbClr val="EA0000"/>
                </a:solidFill>
                <a:effectLst>
                  <a:outerShdw blurRad="38100" dist="38100" dir="2700000" algn="tl">
                    <a:srgbClr val="000000">
                      <a:alpha val="43137"/>
                    </a:srgbClr>
                  </a:outerShdw>
                </a:effectLst>
                <a:ea typeface="+mn-ea"/>
                <a:cs typeface="Arial" pitchFamily="34" charset="0"/>
              </a:rPr>
              <a:t>estrogen and progesterone</a:t>
            </a:r>
            <a:r>
              <a:rPr lang="en-US" sz="2200" dirty="0">
                <a:ea typeface="+mn-ea"/>
                <a:cs typeface="Arial" pitchFamily="34" charset="0"/>
              </a:rPr>
              <a:t>.  </a:t>
            </a:r>
          </a:p>
        </p:txBody>
      </p:sp>
      <p:pic>
        <p:nvPicPr>
          <p:cNvPr id="156675"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6677"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2" name="Rectangle 11"/>
          <p:cNvSpPr/>
          <p:nvPr/>
        </p:nvSpPr>
        <p:spPr>
          <a:xfrm>
            <a:off x="7315200" y="29718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#10</a:t>
            </a:r>
          </a:p>
        </p:txBody>
      </p:sp>
      <p:sp>
        <p:nvSpPr>
          <p:cNvPr id="13" name="Rectangle 12"/>
          <p:cNvSpPr/>
          <p:nvPr/>
        </p:nvSpPr>
        <p:spPr>
          <a:xfrm>
            <a:off x="7772400" y="35052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990600"/>
            <a:ext cx="3733800" cy="5262563"/>
          </a:xfrm>
          <a:prstGeom prst="rect">
            <a:avLst/>
          </a:prstGeom>
          <a:noFill/>
          <a:ln w="9525">
            <a:noFill/>
            <a:miter lim="800000"/>
            <a:headEnd/>
            <a:tailEnd/>
          </a:ln>
        </p:spPr>
        <p:txBody>
          <a:bodyPr>
            <a:spAutoFit/>
          </a:bodyPr>
          <a:lstStyle/>
          <a:p>
            <a:pPr lvl="1" indent="-457200">
              <a:buFontTx/>
              <a:buAutoNum type="arabicPeriod" startAt="12"/>
              <a:defRPr/>
            </a:pPr>
            <a:r>
              <a:rPr lang="en-CA" sz="2100" dirty="0">
                <a:ea typeface="+mn-ea"/>
                <a:cs typeface="Arial" pitchFamily="34" charset="0"/>
              </a:rPr>
              <a:t>The </a:t>
            </a:r>
            <a:r>
              <a:rPr lang="en-US" sz="2100" dirty="0">
                <a:ea typeface="+mn-ea"/>
                <a:cs typeface="Arial" pitchFamily="34" charset="0"/>
              </a:rPr>
              <a:t>corpus </a:t>
            </a:r>
            <a:r>
              <a:rPr lang="en-US" sz="2100" dirty="0" err="1">
                <a:ea typeface="+mn-ea"/>
                <a:cs typeface="Arial" pitchFamily="34" charset="0"/>
              </a:rPr>
              <a:t>luteum</a:t>
            </a:r>
            <a:r>
              <a:rPr lang="en-US" sz="2100" dirty="0">
                <a:ea typeface="+mn-ea"/>
                <a:cs typeface="Arial" pitchFamily="34" charset="0"/>
              </a:rPr>
              <a:t> reaches its maximum development about </a:t>
            </a:r>
            <a:r>
              <a:rPr lang="en-US" sz="2100" b="1" dirty="0">
                <a:solidFill>
                  <a:srgbClr val="EA0000"/>
                </a:solidFill>
                <a:effectLst>
                  <a:outerShdw blurRad="38100" dist="38100" dir="2700000" algn="tl">
                    <a:srgbClr val="000000">
                      <a:alpha val="43137"/>
                    </a:srgbClr>
                  </a:outerShdw>
                </a:effectLst>
                <a:ea typeface="+mn-ea"/>
                <a:cs typeface="Arial" pitchFamily="34" charset="0"/>
              </a:rPr>
              <a:t>8-10 days after ovulation</a:t>
            </a:r>
            <a:r>
              <a:rPr lang="en-US" sz="2100" dirty="0">
                <a:ea typeface="+mn-ea"/>
                <a:cs typeface="Arial" pitchFamily="34" charset="0"/>
              </a:rPr>
              <a:t>.  At this point there is very </a:t>
            </a:r>
            <a:r>
              <a:rPr lang="en-US" sz="2100" b="1" dirty="0">
                <a:solidFill>
                  <a:srgbClr val="EA0000"/>
                </a:solidFill>
                <a:effectLst>
                  <a:outerShdw blurRad="38100" dist="38100" dir="2700000" algn="tl">
                    <a:srgbClr val="000000">
                      <a:alpha val="43137"/>
                    </a:srgbClr>
                  </a:outerShdw>
                </a:effectLst>
                <a:ea typeface="+mn-ea"/>
                <a:cs typeface="Arial" pitchFamily="34" charset="0"/>
              </a:rPr>
              <a:t>high [progesterone] and [estrogen]</a:t>
            </a:r>
            <a:r>
              <a:rPr lang="en-US" sz="2100" dirty="0">
                <a:ea typeface="+mn-ea"/>
                <a:cs typeface="Arial" pitchFamily="34" charset="0"/>
              </a:rPr>
              <a:t> in the blood.</a:t>
            </a:r>
          </a:p>
          <a:p>
            <a:pPr lvl="1" indent="-457200">
              <a:buFontTx/>
              <a:buAutoNum type="arabicPeriod" startAt="12"/>
              <a:defRPr/>
            </a:pPr>
            <a:endParaRPr lang="en-CA" sz="2100" dirty="0">
              <a:ea typeface="+mn-ea"/>
              <a:cs typeface="Arial" pitchFamily="34" charset="0"/>
            </a:endParaRPr>
          </a:p>
          <a:p>
            <a:pPr lvl="1" indent="-457200">
              <a:buFontTx/>
              <a:buAutoNum type="arabicPeriod" startAt="12"/>
              <a:defRPr/>
            </a:pPr>
            <a:r>
              <a:rPr lang="en-CA" sz="2100" dirty="0">
                <a:ea typeface="+mn-ea"/>
                <a:cs typeface="Arial" pitchFamily="34" charset="0"/>
              </a:rPr>
              <a:t>High levels of these hormones </a:t>
            </a:r>
            <a:r>
              <a:rPr lang="en-US" sz="2100" dirty="0">
                <a:ea typeface="+mn-ea"/>
                <a:cs typeface="Arial" pitchFamily="34" charset="0"/>
              </a:rPr>
              <a:t>exerts </a:t>
            </a:r>
            <a:r>
              <a:rPr lang="en-US" sz="2100" b="1" dirty="0">
                <a:solidFill>
                  <a:srgbClr val="EA0000"/>
                </a:solidFill>
                <a:effectLst>
                  <a:outerShdw blurRad="38100" dist="38100" dir="2700000" algn="tl">
                    <a:srgbClr val="000000">
                      <a:alpha val="43137"/>
                    </a:srgbClr>
                  </a:outerShdw>
                </a:effectLst>
                <a:ea typeface="+mn-ea"/>
                <a:cs typeface="Arial" pitchFamily="34" charset="0"/>
              </a:rPr>
              <a:t>negative feedback on the hypothalamus</a:t>
            </a:r>
            <a:r>
              <a:rPr lang="en-US" sz="2100" b="1" dirty="0">
                <a:ea typeface="+mn-ea"/>
                <a:cs typeface="Arial" pitchFamily="34" charset="0"/>
              </a:rPr>
              <a:t>.</a:t>
            </a:r>
          </a:p>
          <a:p>
            <a:pPr lvl="1" indent="-457200">
              <a:buFontTx/>
              <a:buAutoNum type="arabicPeriod" startAt="12"/>
              <a:defRPr/>
            </a:pPr>
            <a:endParaRPr lang="en-US" sz="2100" dirty="0">
              <a:ea typeface="+mn-ea"/>
              <a:cs typeface="Arial" pitchFamily="34" charset="0"/>
            </a:endParaRPr>
          </a:p>
          <a:p>
            <a:pPr lvl="1" indent="-457200">
              <a:buFontTx/>
              <a:buAutoNum type="arabicPeriod" startAt="12"/>
              <a:defRPr/>
            </a:pPr>
            <a:r>
              <a:rPr lang="en-US" sz="2100" dirty="0">
                <a:ea typeface="+mn-ea"/>
                <a:cs typeface="Arial" pitchFamily="34" charset="0"/>
              </a:rPr>
              <a:t>This causes a severe </a:t>
            </a:r>
            <a:r>
              <a:rPr lang="en-US" sz="2100" b="1" dirty="0">
                <a:solidFill>
                  <a:srgbClr val="EA0000"/>
                </a:solidFill>
                <a:effectLst>
                  <a:outerShdw blurRad="38100" dist="38100" dir="2700000" algn="tl">
                    <a:srgbClr val="000000">
                      <a:alpha val="43137"/>
                    </a:srgbClr>
                  </a:outerShdw>
                </a:effectLst>
                <a:ea typeface="+mn-ea"/>
                <a:cs typeface="Arial" pitchFamily="34" charset="0"/>
              </a:rPr>
              <a:t>decrease in </a:t>
            </a:r>
            <a:r>
              <a:rPr lang="en-US" sz="2100" dirty="0">
                <a:ea typeface="+mn-ea"/>
                <a:cs typeface="Arial" pitchFamily="34" charset="0"/>
              </a:rPr>
              <a:t>the amounts of </a:t>
            </a:r>
            <a:r>
              <a:rPr lang="en-US" sz="2100" b="1" dirty="0">
                <a:solidFill>
                  <a:srgbClr val="EA0000"/>
                </a:solidFill>
                <a:effectLst>
                  <a:outerShdw blurRad="38100" dist="38100" dir="2700000" algn="tl">
                    <a:srgbClr val="000000">
                      <a:alpha val="43137"/>
                    </a:srgbClr>
                  </a:outerShdw>
                </a:effectLst>
                <a:ea typeface="+mn-ea"/>
                <a:cs typeface="Arial" pitchFamily="34" charset="0"/>
              </a:rPr>
              <a:t>LH and FSH</a:t>
            </a:r>
            <a:r>
              <a:rPr lang="en-US" sz="2100" dirty="0">
                <a:ea typeface="+mn-ea"/>
                <a:cs typeface="Arial" pitchFamily="34" charset="0"/>
              </a:rPr>
              <a:t>. </a:t>
            </a:r>
          </a:p>
        </p:txBody>
      </p:sp>
      <p:pic>
        <p:nvPicPr>
          <p:cNvPr id="157699"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7701"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2" name="Rectangle 11"/>
          <p:cNvSpPr/>
          <p:nvPr/>
        </p:nvSpPr>
        <p:spPr>
          <a:xfrm>
            <a:off x="8077200" y="35052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#12</a:t>
            </a:r>
          </a:p>
        </p:txBody>
      </p:sp>
      <p:sp>
        <p:nvSpPr>
          <p:cNvPr id="13" name="Rectangle 12"/>
          <p:cNvSpPr/>
          <p:nvPr/>
        </p:nvSpPr>
        <p:spPr>
          <a:xfrm>
            <a:off x="7086600" y="1524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#13</a:t>
            </a:r>
          </a:p>
        </p:txBody>
      </p:sp>
      <p:sp>
        <p:nvSpPr>
          <p:cNvPr id="14" name="Rectangle 13"/>
          <p:cNvSpPr/>
          <p:nvPr/>
        </p:nvSpPr>
        <p:spPr>
          <a:xfrm>
            <a:off x="8229600" y="15240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#14</a:t>
            </a:r>
          </a:p>
        </p:txBody>
      </p:sp>
      <p:sp>
        <p:nvSpPr>
          <p:cNvPr id="15" name="Freeform 14"/>
          <p:cNvSpPr/>
          <p:nvPr/>
        </p:nvSpPr>
        <p:spPr>
          <a:xfrm flipH="1">
            <a:off x="7715250" y="304800"/>
            <a:ext cx="1428750" cy="3462338"/>
          </a:xfrm>
          <a:custGeom>
            <a:avLst/>
            <a:gdLst>
              <a:gd name="connsiteX0" fmla="*/ 1578076 w 1578076"/>
              <a:gd name="connsiteY0" fmla="*/ 3318387 h 3723967"/>
              <a:gd name="connsiteX1" fmla="*/ 383457 w 1578076"/>
              <a:gd name="connsiteY1" fmla="*/ 3259393 h 3723967"/>
              <a:gd name="connsiteX2" fmla="*/ 132735 w 1578076"/>
              <a:gd name="connsiteY2" fmla="*/ 530942 h 3723967"/>
              <a:gd name="connsiteX3" fmla="*/ 1179870 w 1578076"/>
              <a:gd name="connsiteY3" fmla="*/ 73742 h 372396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762431"/>
              <a:gd name="connsiteY0" fmla="*/ 3623187 h 3778045"/>
              <a:gd name="connsiteX1" fmla="*/ 1563328 w 1762431"/>
              <a:gd name="connsiteY1" fmla="*/ 3642851 h 3778045"/>
              <a:gd name="connsiteX2" fmla="*/ 383457 w 1762431"/>
              <a:gd name="connsiteY2" fmla="*/ 3259393 h 3778045"/>
              <a:gd name="connsiteX3" fmla="*/ 132735 w 1762431"/>
              <a:gd name="connsiteY3" fmla="*/ 530942 h 3778045"/>
              <a:gd name="connsiteX4" fmla="*/ 1179870 w 1762431"/>
              <a:gd name="connsiteY4" fmla="*/ 73742 h 3778045"/>
              <a:gd name="connsiteX0" fmla="*/ 1578076 w 1578076"/>
              <a:gd name="connsiteY0" fmla="*/ 3623187 h 3778045"/>
              <a:gd name="connsiteX1" fmla="*/ 745057 w 1578076"/>
              <a:gd name="connsiteY1" fmla="*/ 3642852 h 3778045"/>
              <a:gd name="connsiteX2" fmla="*/ 383457 w 1578076"/>
              <a:gd name="connsiteY2" fmla="*/ 3259393 h 3778045"/>
              <a:gd name="connsiteX3" fmla="*/ 132735 w 1578076"/>
              <a:gd name="connsiteY3" fmla="*/ 530942 h 3778045"/>
              <a:gd name="connsiteX4" fmla="*/ 1179870 w 1578076"/>
              <a:gd name="connsiteY4" fmla="*/ 73742 h 3778045"/>
              <a:gd name="connsiteX0" fmla="*/ 944159 w 1179870"/>
              <a:gd name="connsiteY0" fmla="*/ 3623187 h 3778045"/>
              <a:gd name="connsiteX1" fmla="*/ 745057 w 1179870"/>
              <a:gd name="connsiteY1" fmla="*/ 3642852 h 3778045"/>
              <a:gd name="connsiteX2" fmla="*/ 383457 w 1179870"/>
              <a:gd name="connsiteY2" fmla="*/ 3259393 h 3778045"/>
              <a:gd name="connsiteX3" fmla="*/ 132735 w 1179870"/>
              <a:gd name="connsiteY3" fmla="*/ 530942 h 3778045"/>
              <a:gd name="connsiteX4" fmla="*/ 1179870 w 1179870"/>
              <a:gd name="connsiteY4" fmla="*/ 73742 h 3778045"/>
              <a:gd name="connsiteX0" fmla="*/ 944159 w 1179870"/>
              <a:gd name="connsiteY0" fmla="*/ 3623187 h 3778045"/>
              <a:gd name="connsiteX1" fmla="*/ 745057 w 1179870"/>
              <a:gd name="connsiteY1" fmla="*/ 3642852 h 3778045"/>
              <a:gd name="connsiteX2" fmla="*/ 383457 w 1179870"/>
              <a:gd name="connsiteY2" fmla="*/ 3259393 h 3778045"/>
              <a:gd name="connsiteX3" fmla="*/ 132735 w 1179870"/>
              <a:gd name="connsiteY3" fmla="*/ 530942 h 3778045"/>
              <a:gd name="connsiteX4" fmla="*/ 1179870 w 1179870"/>
              <a:gd name="connsiteY4" fmla="*/ 73742 h 3778045"/>
              <a:gd name="connsiteX0" fmla="*/ 944159 w 1179870"/>
              <a:gd name="connsiteY0" fmla="*/ 3623187 h 3872423"/>
              <a:gd name="connsiteX1" fmla="*/ 745057 w 1179870"/>
              <a:gd name="connsiteY1" fmla="*/ 3642852 h 3872423"/>
              <a:gd name="connsiteX2" fmla="*/ 316572 w 1179870"/>
              <a:gd name="connsiteY2" fmla="*/ 3808513 h 3872423"/>
              <a:gd name="connsiteX3" fmla="*/ 383457 w 1179870"/>
              <a:gd name="connsiteY3" fmla="*/ 3259393 h 3872423"/>
              <a:gd name="connsiteX4" fmla="*/ 132735 w 1179870"/>
              <a:gd name="connsiteY4" fmla="*/ 530942 h 3872423"/>
              <a:gd name="connsiteX5" fmla="*/ 1179870 w 1179870"/>
              <a:gd name="connsiteY5" fmla="*/ 73742 h 3872423"/>
              <a:gd name="connsiteX0" fmla="*/ 771392 w 1179870"/>
              <a:gd name="connsiteY0" fmla="*/ 3623187 h 3872423"/>
              <a:gd name="connsiteX1" fmla="*/ 745057 w 1179870"/>
              <a:gd name="connsiteY1" fmla="*/ 3642852 h 3872423"/>
              <a:gd name="connsiteX2" fmla="*/ 316572 w 1179870"/>
              <a:gd name="connsiteY2" fmla="*/ 3808513 h 3872423"/>
              <a:gd name="connsiteX3" fmla="*/ 383457 w 1179870"/>
              <a:gd name="connsiteY3" fmla="*/ 3259393 h 3872423"/>
              <a:gd name="connsiteX4" fmla="*/ 132735 w 1179870"/>
              <a:gd name="connsiteY4" fmla="*/ 530942 h 3872423"/>
              <a:gd name="connsiteX5" fmla="*/ 1179870 w 1179870"/>
              <a:gd name="connsiteY5" fmla="*/ 73742 h 3872423"/>
              <a:gd name="connsiteX0" fmla="*/ 771392 w 1179870"/>
              <a:gd name="connsiteY0" fmla="*/ 3623187 h 3901045"/>
              <a:gd name="connsiteX1" fmla="*/ 320514 w 1179870"/>
              <a:gd name="connsiteY1" fmla="*/ 3814582 h 3901045"/>
              <a:gd name="connsiteX2" fmla="*/ 316572 w 1179870"/>
              <a:gd name="connsiteY2" fmla="*/ 3808513 h 3901045"/>
              <a:gd name="connsiteX3" fmla="*/ 383457 w 1179870"/>
              <a:gd name="connsiteY3" fmla="*/ 3259393 h 3901045"/>
              <a:gd name="connsiteX4" fmla="*/ 132735 w 1179870"/>
              <a:gd name="connsiteY4" fmla="*/ 530942 h 3901045"/>
              <a:gd name="connsiteX5" fmla="*/ 1179870 w 1179870"/>
              <a:gd name="connsiteY5" fmla="*/ 73742 h 390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9870" h="3901045">
                <a:moveTo>
                  <a:pt x="771392" y="3623187"/>
                </a:moveTo>
                <a:cubicBezTo>
                  <a:pt x="312083" y="3674153"/>
                  <a:pt x="413964" y="3875214"/>
                  <a:pt x="320514" y="3814582"/>
                </a:cubicBezTo>
                <a:cubicBezTo>
                  <a:pt x="234220" y="3773916"/>
                  <a:pt x="306082" y="3901044"/>
                  <a:pt x="316572" y="3808513"/>
                </a:cubicBezTo>
                <a:cubicBezTo>
                  <a:pt x="327062" y="3715982"/>
                  <a:pt x="414096" y="3805655"/>
                  <a:pt x="383457" y="3259393"/>
                </a:cubicBezTo>
                <a:cubicBezTo>
                  <a:pt x="352818" y="2713131"/>
                  <a:pt x="0" y="1061884"/>
                  <a:pt x="132735" y="530942"/>
                </a:cubicBezTo>
                <a:cubicBezTo>
                  <a:pt x="265471" y="0"/>
                  <a:pt x="722670" y="36871"/>
                  <a:pt x="1179870" y="73742"/>
                </a:cubicBezTo>
              </a:path>
            </a:pathLst>
          </a:custGeom>
          <a:ln w="57150" cap="rnd">
            <a:solidFill>
              <a:schemeClr val="tx1"/>
            </a:solidFill>
            <a:beve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n>
                <a:solidFill>
                  <a:schemeClr val="tx1"/>
                </a:solidFill>
              </a:ln>
            </a:endParaRPr>
          </a:p>
        </p:txBody>
      </p:sp>
      <p:sp>
        <p:nvSpPr>
          <p:cNvPr id="16" name="Minus 15"/>
          <p:cNvSpPr/>
          <p:nvPr/>
        </p:nvSpPr>
        <p:spPr>
          <a:xfrm>
            <a:off x="8001000" y="0"/>
            <a:ext cx="304800" cy="381000"/>
          </a:xfrm>
          <a:prstGeom prst="mathMin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left)">
                                      <p:cBhvr>
                                        <p:cTn id="35" dur="500"/>
                                        <p:tgtEl>
                                          <p:spTgt spid="7">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990600"/>
            <a:ext cx="3657600" cy="5170488"/>
          </a:xfrm>
          <a:prstGeom prst="rect">
            <a:avLst/>
          </a:prstGeom>
          <a:noFill/>
        </p:spPr>
        <p:txBody>
          <a:bodyPr>
            <a:spAutoFit/>
          </a:bodyPr>
          <a:lstStyle/>
          <a:p>
            <a:pPr lvl="1" indent="-457200" fontAlgn="auto">
              <a:spcBef>
                <a:spcPts val="0"/>
              </a:spcBef>
              <a:spcAft>
                <a:spcPts val="0"/>
              </a:spcAft>
              <a:buFont typeface="+mj-lt"/>
              <a:buAutoNum type="arabicPeriod" startAt="15"/>
              <a:defRPr/>
            </a:pPr>
            <a:r>
              <a:rPr lang="en-US" sz="2200" dirty="0">
                <a:ea typeface="+mn-ea"/>
                <a:cs typeface="Arial" pitchFamily="34" charset="0"/>
              </a:rPr>
              <a:t>When [LH] plummets,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corpus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luteum</a:t>
            </a:r>
            <a:r>
              <a:rPr lang="en-US" sz="2200" b="1" dirty="0">
                <a:solidFill>
                  <a:srgbClr val="EA0000"/>
                </a:solidFill>
                <a:effectLst>
                  <a:outerShdw blurRad="38100" dist="38100" dir="2700000" algn="tl">
                    <a:srgbClr val="000000">
                      <a:alpha val="43137"/>
                    </a:srgbClr>
                  </a:outerShdw>
                </a:effectLst>
                <a:ea typeface="+mn-ea"/>
                <a:cs typeface="Arial" pitchFamily="34" charset="0"/>
              </a:rPr>
              <a:t> begins to degenerate</a:t>
            </a:r>
            <a:r>
              <a:rPr lang="en-US" sz="2200" dirty="0">
                <a:ea typeface="+mn-ea"/>
                <a:cs typeface="Arial" pitchFamily="34" charset="0"/>
              </a:rPr>
              <a:t>.  </a:t>
            </a:r>
          </a:p>
          <a:p>
            <a:pPr marL="342900" lvl="1" indent="-342900" fontAlgn="auto">
              <a:spcBef>
                <a:spcPts val="0"/>
              </a:spcBef>
              <a:spcAft>
                <a:spcPts val="0"/>
              </a:spcAft>
              <a:buFont typeface="+mj-lt"/>
              <a:buAutoNum type="arabicPeriod" startAt="15"/>
              <a:defRPr/>
            </a:pPr>
            <a:endParaRPr lang="en-US" sz="2200" dirty="0">
              <a:ea typeface="+mn-ea"/>
              <a:cs typeface="Arial" pitchFamily="34" charset="0"/>
            </a:endParaRPr>
          </a:p>
          <a:p>
            <a:pPr marL="342900" lvl="1" indent="-342900" fontAlgn="auto">
              <a:spcBef>
                <a:spcPts val="0"/>
              </a:spcBef>
              <a:spcAft>
                <a:spcPts val="0"/>
              </a:spcAft>
              <a:buFont typeface="+mj-lt"/>
              <a:buAutoNum type="arabicPeriod" startAt="15"/>
              <a:defRPr/>
            </a:pPr>
            <a:r>
              <a:rPr lang="en-US" sz="2200" dirty="0">
                <a:ea typeface="+mn-ea"/>
                <a:cs typeface="Arial" pitchFamily="34" charset="0"/>
              </a:rPr>
              <a:t>This causes a sharp </a:t>
            </a:r>
            <a:r>
              <a:rPr lang="en-US" sz="2200" b="1" dirty="0">
                <a:solidFill>
                  <a:srgbClr val="EA0000"/>
                </a:solidFill>
                <a:effectLst>
                  <a:outerShdw blurRad="38100" dist="38100" dir="2700000" algn="tl">
                    <a:srgbClr val="000000">
                      <a:alpha val="43137"/>
                    </a:srgbClr>
                  </a:outerShdw>
                </a:effectLst>
                <a:ea typeface="+mn-ea"/>
                <a:cs typeface="Arial" pitchFamily="34" charset="0"/>
              </a:rPr>
              <a:t>decrease in the [estrogen] and [progesterone]</a:t>
            </a:r>
            <a:r>
              <a:rPr lang="en-US" sz="2200" dirty="0">
                <a:solidFill>
                  <a:srgbClr val="EA0000"/>
                </a:solidFill>
                <a:effectLst>
                  <a:outerShdw blurRad="38100" dist="38100" dir="2700000" algn="tl">
                    <a:srgbClr val="000000">
                      <a:alpha val="43137"/>
                    </a:srgbClr>
                  </a:outerShdw>
                </a:effectLst>
                <a:ea typeface="+mn-ea"/>
                <a:cs typeface="Arial" pitchFamily="34" charset="0"/>
              </a:rPr>
              <a:t>. </a:t>
            </a:r>
          </a:p>
          <a:p>
            <a:pPr marL="342900" lvl="1" indent="-342900" fontAlgn="auto">
              <a:spcBef>
                <a:spcPts val="0"/>
              </a:spcBef>
              <a:spcAft>
                <a:spcPts val="0"/>
              </a:spcAft>
              <a:buFont typeface="+mj-lt"/>
              <a:buAutoNum type="arabicPeriod" startAt="15"/>
              <a:defRPr/>
            </a:pPr>
            <a:endParaRPr lang="en-US" sz="2200" dirty="0">
              <a:ea typeface="+mn-ea"/>
              <a:cs typeface="Arial" pitchFamily="34" charset="0"/>
            </a:endParaRPr>
          </a:p>
          <a:p>
            <a:pPr marL="342900" lvl="1" indent="-342900" fontAlgn="auto">
              <a:spcBef>
                <a:spcPts val="0"/>
              </a:spcBef>
              <a:spcAft>
                <a:spcPts val="0"/>
              </a:spcAft>
              <a:buFont typeface="+mj-lt"/>
              <a:buAutoNum type="arabicPeriod" startAt="15"/>
              <a:defRPr/>
            </a:pPr>
            <a:r>
              <a:rPr lang="en-US" sz="2200" dirty="0">
                <a:ea typeface="+mn-ea"/>
                <a:cs typeface="Arial" pitchFamily="34" charset="0"/>
              </a:rPr>
              <a:t> Without these hormones, the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endometrium</a:t>
            </a:r>
            <a:r>
              <a:rPr lang="en-US" sz="2200" b="1" dirty="0">
                <a:solidFill>
                  <a:srgbClr val="EA0000"/>
                </a:solidFill>
                <a:effectLst>
                  <a:outerShdw blurRad="38100" dist="38100" dir="2700000" algn="tl">
                    <a:srgbClr val="000000">
                      <a:alpha val="43137"/>
                    </a:srgbClr>
                  </a:outerShdw>
                </a:effectLst>
                <a:ea typeface="+mn-ea"/>
                <a:cs typeface="Arial" pitchFamily="34" charset="0"/>
              </a:rPr>
              <a:t> layer is sloughed off </a:t>
            </a:r>
            <a:r>
              <a:rPr lang="en-US" sz="2200" dirty="0">
                <a:ea typeface="+mn-ea"/>
                <a:cs typeface="Arial" pitchFamily="34" charset="0"/>
              </a:rPr>
              <a:t>and day one of the cycle begins again. </a:t>
            </a:r>
          </a:p>
        </p:txBody>
      </p:sp>
      <p:pic>
        <p:nvPicPr>
          <p:cNvPr id="158723"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8725"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12" name="Rectangle 11"/>
          <p:cNvSpPr/>
          <p:nvPr/>
        </p:nvSpPr>
        <p:spPr>
          <a:xfrm>
            <a:off x="7848600" y="16002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#14</a:t>
            </a:r>
          </a:p>
        </p:txBody>
      </p:sp>
      <p:sp>
        <p:nvSpPr>
          <p:cNvPr id="13" name="Rectangle 12"/>
          <p:cNvSpPr/>
          <p:nvPr/>
        </p:nvSpPr>
        <p:spPr>
          <a:xfrm>
            <a:off x="8418262" y="2967335"/>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#15</a:t>
            </a:r>
          </a:p>
        </p:txBody>
      </p:sp>
      <p:sp>
        <p:nvSpPr>
          <p:cNvPr id="14" name="Rectangle 13"/>
          <p:cNvSpPr/>
          <p:nvPr/>
        </p:nvSpPr>
        <p:spPr>
          <a:xfrm>
            <a:off x="8494462" y="40386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#16</a:t>
            </a:r>
          </a:p>
        </p:txBody>
      </p:sp>
      <p:sp>
        <p:nvSpPr>
          <p:cNvPr id="15" name="Rectangle 14"/>
          <p:cNvSpPr/>
          <p:nvPr/>
        </p:nvSpPr>
        <p:spPr>
          <a:xfrm>
            <a:off x="8494462" y="48006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left)">
                                      <p:cBhvr>
                                        <p:cTn id="22" dur="500"/>
                                        <p:tgtEl>
                                          <p:spTgt spid="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left)">
                                      <p:cBhvr>
                                        <p:cTn id="32" dur="500"/>
                                        <p:tgtEl>
                                          <p:spTgt spid="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28600" y="990600"/>
            <a:ext cx="3657600" cy="5786438"/>
          </a:xfrm>
          <a:prstGeom prst="rect">
            <a:avLst/>
          </a:prstGeom>
          <a:noFill/>
          <a:ln w="9525">
            <a:noFill/>
            <a:miter lim="800000"/>
            <a:headEnd/>
            <a:tailEnd/>
          </a:ln>
        </p:spPr>
        <p:txBody>
          <a:bodyPr>
            <a:spAutoFit/>
          </a:bodyPr>
          <a:lstStyle/>
          <a:p>
            <a:pPr lvl="1" indent="-457200">
              <a:buFont typeface="Calibri" pitchFamily="34" charset="0"/>
              <a:buAutoNum type="arabicPeriod" startAt="18"/>
              <a:defRPr/>
            </a:pPr>
            <a:r>
              <a:rPr lang="en-US" sz="2200" dirty="0">
                <a:ea typeface="+mn-ea"/>
                <a:cs typeface="Arial" pitchFamily="34" charset="0"/>
              </a:rPr>
              <a:t>As these hormones drop off,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hypothalamus and pituitary are not inhibited anymore</a:t>
            </a:r>
            <a:r>
              <a:rPr lang="en-US" sz="2200" dirty="0">
                <a:ea typeface="+mn-ea"/>
                <a:cs typeface="Arial" pitchFamily="34" charset="0"/>
              </a:rPr>
              <a:t>.</a:t>
            </a:r>
          </a:p>
          <a:p>
            <a:pPr lvl="1" indent="-457200">
              <a:buFont typeface="Calibri" pitchFamily="34" charset="0"/>
              <a:buAutoNum type="arabicPeriod" startAt="18"/>
              <a:defRPr/>
            </a:pPr>
            <a:endParaRPr lang="en-US" sz="2200" dirty="0">
              <a:ea typeface="+mn-ea"/>
              <a:cs typeface="Arial" pitchFamily="34" charset="0"/>
            </a:endParaRPr>
          </a:p>
          <a:p>
            <a:pPr lvl="1" indent="-457200">
              <a:buFont typeface="Calibri" pitchFamily="34" charset="0"/>
              <a:buAutoNum type="arabicPeriod" startAt="18"/>
              <a:defRPr/>
            </a:pPr>
            <a:r>
              <a:rPr lang="en-US" sz="2200" dirty="0">
                <a:ea typeface="+mn-ea"/>
                <a:cs typeface="Arial" pitchFamily="34" charset="0"/>
              </a:rPr>
              <a:t>So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anterior pituitary </a:t>
            </a:r>
            <a:r>
              <a:rPr lang="en-US" sz="2200" dirty="0">
                <a:ea typeface="+mn-ea"/>
                <a:cs typeface="Arial" pitchFamily="34" charset="0"/>
              </a:rPr>
              <a:t>begins to </a:t>
            </a:r>
            <a:r>
              <a:rPr lang="en-US" sz="2200" b="1" dirty="0">
                <a:solidFill>
                  <a:srgbClr val="EA0000"/>
                </a:solidFill>
                <a:effectLst>
                  <a:outerShdw blurRad="38100" dist="38100" dir="2700000" algn="tl">
                    <a:srgbClr val="000000">
                      <a:alpha val="43137"/>
                    </a:srgbClr>
                  </a:outerShdw>
                </a:effectLst>
                <a:ea typeface="+mn-ea"/>
                <a:cs typeface="Arial" pitchFamily="34" charset="0"/>
              </a:rPr>
              <a:t>secrete</a:t>
            </a:r>
            <a:r>
              <a:rPr lang="en-US" sz="2200" dirty="0">
                <a:ea typeface="+mn-ea"/>
                <a:cs typeface="Arial" pitchFamily="34" charset="0"/>
              </a:rPr>
              <a:t> enough </a:t>
            </a:r>
            <a:r>
              <a:rPr lang="en-US" sz="2200" b="1" dirty="0">
                <a:solidFill>
                  <a:srgbClr val="EA0000"/>
                </a:solidFill>
                <a:effectLst>
                  <a:outerShdw blurRad="38100" dist="38100" dir="2700000" algn="tl">
                    <a:srgbClr val="000000">
                      <a:alpha val="43137"/>
                    </a:srgbClr>
                  </a:outerShdw>
                </a:effectLst>
                <a:ea typeface="+mn-ea"/>
                <a:cs typeface="Arial" pitchFamily="34" charset="0"/>
              </a:rPr>
              <a:t>FSH</a:t>
            </a:r>
            <a:r>
              <a:rPr lang="en-US" sz="2200" dirty="0">
                <a:ea typeface="+mn-ea"/>
                <a:cs typeface="Arial" pitchFamily="34" charset="0"/>
              </a:rPr>
              <a:t> to stimulate </a:t>
            </a:r>
            <a:r>
              <a:rPr lang="en-US" sz="2200" b="1" dirty="0">
                <a:solidFill>
                  <a:srgbClr val="EA0000"/>
                </a:solidFill>
                <a:effectLst>
                  <a:outerShdw blurRad="38100" dist="38100" dir="2700000" algn="tl">
                    <a:srgbClr val="000000">
                      <a:alpha val="43137"/>
                    </a:srgbClr>
                  </a:outerShdw>
                </a:effectLst>
                <a:ea typeface="+mn-ea"/>
                <a:cs typeface="Arial" pitchFamily="34" charset="0"/>
              </a:rPr>
              <a:t>growth of new follicles </a:t>
            </a:r>
            <a:r>
              <a:rPr lang="en-US" sz="2200" dirty="0">
                <a:ea typeface="+mn-ea"/>
                <a:cs typeface="Arial" pitchFamily="34" charset="0"/>
              </a:rPr>
              <a:t>in the ovary.</a:t>
            </a:r>
          </a:p>
          <a:p>
            <a:pPr lvl="1" indent="-457200">
              <a:buFont typeface="Calibri" pitchFamily="34" charset="0"/>
              <a:buAutoNum type="arabicPeriod" startAt="18"/>
              <a:defRPr/>
            </a:pPr>
            <a:endParaRPr lang="en-US" sz="2200" dirty="0">
              <a:ea typeface="+mn-ea"/>
              <a:cs typeface="Arial" pitchFamily="34" charset="0"/>
            </a:endParaRPr>
          </a:p>
          <a:p>
            <a:pPr lvl="1" indent="-457200">
              <a:buFont typeface="Calibri" pitchFamily="34" charset="0"/>
              <a:buAutoNum type="arabicPeriod" startAt="18"/>
              <a:defRPr/>
            </a:pPr>
            <a:r>
              <a:rPr lang="en-US" sz="2200" dirty="0">
                <a:ea typeface="+mn-ea"/>
                <a:cs typeface="Arial" pitchFamily="34" charset="0"/>
              </a:rPr>
              <a:t>This initiates the follicular phase of the next ovarian cycle.</a:t>
            </a:r>
          </a:p>
          <a:p>
            <a:pPr>
              <a:defRPr/>
            </a:pPr>
            <a:endParaRPr lang="en-US" dirty="0">
              <a:ea typeface="+mn-ea"/>
              <a:cs typeface="Arial" pitchFamily="34" charset="0"/>
            </a:endParaRPr>
          </a:p>
        </p:txBody>
      </p:sp>
      <p:pic>
        <p:nvPicPr>
          <p:cNvPr id="15974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152400" y="76200"/>
            <a:ext cx="609600" cy="801688"/>
          </a:xfrm>
          <a:prstGeom prst="rect">
            <a:avLst/>
          </a:prstGeom>
          <a:noFill/>
          <a:ln w="9525">
            <a:noFill/>
            <a:miter lim="800000"/>
            <a:headEnd/>
            <a:tailEnd/>
          </a:ln>
        </p:spPr>
      </p:pic>
      <p:sp>
        <p:nvSpPr>
          <p:cNvPr id="8" name="Rectangle 7"/>
          <p:cNvSpPr/>
          <p:nvPr/>
        </p:nvSpPr>
        <p:spPr>
          <a:xfrm>
            <a:off x="609600" y="76200"/>
            <a:ext cx="3048000" cy="83099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HORMONE CONTROL</a:t>
            </a:r>
          </a:p>
        </p:txBody>
      </p:sp>
      <p:pic>
        <p:nvPicPr>
          <p:cNvPr id="159749" name="Picture 10" descr="05-07-Menstrual.jpg"/>
          <p:cNvPicPr>
            <a:picLocks noChangeAspect="1"/>
          </p:cNvPicPr>
          <p:nvPr/>
        </p:nvPicPr>
        <p:blipFill>
          <a:blip r:embed="rId3" cstate="print"/>
          <a:srcRect/>
          <a:stretch>
            <a:fillRect/>
          </a:stretch>
        </p:blipFill>
        <p:spPr bwMode="auto">
          <a:xfrm>
            <a:off x="4140200" y="0"/>
            <a:ext cx="4927600" cy="6762750"/>
          </a:xfrm>
          <a:prstGeom prst="rect">
            <a:avLst/>
          </a:prstGeom>
          <a:noFill/>
          <a:ln w="57150">
            <a:solidFill>
              <a:schemeClr val="tx1"/>
            </a:solidFill>
            <a:miter lim="800000"/>
            <a:headEnd/>
            <a:tailEnd/>
          </a:ln>
        </p:spPr>
      </p:pic>
      <p:sp>
        <p:nvSpPr>
          <p:cNvPr id="9" name="Freeform 8"/>
          <p:cNvSpPr/>
          <p:nvPr/>
        </p:nvSpPr>
        <p:spPr>
          <a:xfrm flipH="1">
            <a:off x="7715250" y="304800"/>
            <a:ext cx="1638300" cy="3946525"/>
          </a:xfrm>
          <a:custGeom>
            <a:avLst/>
            <a:gdLst>
              <a:gd name="connsiteX0" fmla="*/ 1578076 w 1578076"/>
              <a:gd name="connsiteY0" fmla="*/ 3318387 h 3723967"/>
              <a:gd name="connsiteX1" fmla="*/ 383457 w 1578076"/>
              <a:gd name="connsiteY1" fmla="*/ 3259393 h 3723967"/>
              <a:gd name="connsiteX2" fmla="*/ 132735 w 1578076"/>
              <a:gd name="connsiteY2" fmla="*/ 530942 h 3723967"/>
              <a:gd name="connsiteX3" fmla="*/ 1179870 w 1578076"/>
              <a:gd name="connsiteY3" fmla="*/ 73742 h 372396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578076"/>
              <a:gd name="connsiteY0" fmla="*/ 3623187 h 3825977"/>
              <a:gd name="connsiteX1" fmla="*/ 383457 w 1578076"/>
              <a:gd name="connsiteY1" fmla="*/ 3259393 h 3825977"/>
              <a:gd name="connsiteX2" fmla="*/ 132735 w 1578076"/>
              <a:gd name="connsiteY2" fmla="*/ 530942 h 3825977"/>
              <a:gd name="connsiteX3" fmla="*/ 1179870 w 1578076"/>
              <a:gd name="connsiteY3" fmla="*/ 73742 h 3825977"/>
              <a:gd name="connsiteX0" fmla="*/ 1578076 w 1762431"/>
              <a:gd name="connsiteY0" fmla="*/ 3623187 h 3778045"/>
              <a:gd name="connsiteX1" fmla="*/ 1563328 w 1762431"/>
              <a:gd name="connsiteY1" fmla="*/ 3642851 h 3778045"/>
              <a:gd name="connsiteX2" fmla="*/ 383457 w 1762431"/>
              <a:gd name="connsiteY2" fmla="*/ 3259393 h 3778045"/>
              <a:gd name="connsiteX3" fmla="*/ 132735 w 1762431"/>
              <a:gd name="connsiteY3" fmla="*/ 530942 h 3778045"/>
              <a:gd name="connsiteX4" fmla="*/ 1179870 w 1762431"/>
              <a:gd name="connsiteY4" fmla="*/ 73742 h 3778045"/>
              <a:gd name="connsiteX0" fmla="*/ 1578076 w 1578076"/>
              <a:gd name="connsiteY0" fmla="*/ 3623187 h 3778045"/>
              <a:gd name="connsiteX1" fmla="*/ 745057 w 1578076"/>
              <a:gd name="connsiteY1" fmla="*/ 3642852 h 3778045"/>
              <a:gd name="connsiteX2" fmla="*/ 383457 w 1578076"/>
              <a:gd name="connsiteY2" fmla="*/ 3259393 h 3778045"/>
              <a:gd name="connsiteX3" fmla="*/ 132735 w 1578076"/>
              <a:gd name="connsiteY3" fmla="*/ 530942 h 3778045"/>
              <a:gd name="connsiteX4" fmla="*/ 1179870 w 1578076"/>
              <a:gd name="connsiteY4" fmla="*/ 73742 h 3778045"/>
              <a:gd name="connsiteX0" fmla="*/ 944159 w 1179870"/>
              <a:gd name="connsiteY0" fmla="*/ 3623187 h 3778045"/>
              <a:gd name="connsiteX1" fmla="*/ 745057 w 1179870"/>
              <a:gd name="connsiteY1" fmla="*/ 3642852 h 3778045"/>
              <a:gd name="connsiteX2" fmla="*/ 383457 w 1179870"/>
              <a:gd name="connsiteY2" fmla="*/ 3259393 h 3778045"/>
              <a:gd name="connsiteX3" fmla="*/ 132735 w 1179870"/>
              <a:gd name="connsiteY3" fmla="*/ 530942 h 3778045"/>
              <a:gd name="connsiteX4" fmla="*/ 1179870 w 1179870"/>
              <a:gd name="connsiteY4" fmla="*/ 73742 h 3778045"/>
              <a:gd name="connsiteX0" fmla="*/ 944159 w 1179870"/>
              <a:gd name="connsiteY0" fmla="*/ 3623187 h 3778045"/>
              <a:gd name="connsiteX1" fmla="*/ 745057 w 1179870"/>
              <a:gd name="connsiteY1" fmla="*/ 3642852 h 3778045"/>
              <a:gd name="connsiteX2" fmla="*/ 383457 w 1179870"/>
              <a:gd name="connsiteY2" fmla="*/ 3259393 h 3778045"/>
              <a:gd name="connsiteX3" fmla="*/ 132735 w 1179870"/>
              <a:gd name="connsiteY3" fmla="*/ 530942 h 3778045"/>
              <a:gd name="connsiteX4" fmla="*/ 1179870 w 1179870"/>
              <a:gd name="connsiteY4" fmla="*/ 73742 h 3778045"/>
              <a:gd name="connsiteX0" fmla="*/ 944159 w 1179870"/>
              <a:gd name="connsiteY0" fmla="*/ 3623187 h 3872423"/>
              <a:gd name="connsiteX1" fmla="*/ 745057 w 1179870"/>
              <a:gd name="connsiteY1" fmla="*/ 3642852 h 3872423"/>
              <a:gd name="connsiteX2" fmla="*/ 316572 w 1179870"/>
              <a:gd name="connsiteY2" fmla="*/ 3808513 h 3872423"/>
              <a:gd name="connsiteX3" fmla="*/ 383457 w 1179870"/>
              <a:gd name="connsiteY3" fmla="*/ 3259393 h 3872423"/>
              <a:gd name="connsiteX4" fmla="*/ 132735 w 1179870"/>
              <a:gd name="connsiteY4" fmla="*/ 530942 h 3872423"/>
              <a:gd name="connsiteX5" fmla="*/ 1179870 w 1179870"/>
              <a:gd name="connsiteY5" fmla="*/ 73742 h 3872423"/>
              <a:gd name="connsiteX0" fmla="*/ 771392 w 1179870"/>
              <a:gd name="connsiteY0" fmla="*/ 3623187 h 3872423"/>
              <a:gd name="connsiteX1" fmla="*/ 745057 w 1179870"/>
              <a:gd name="connsiteY1" fmla="*/ 3642852 h 3872423"/>
              <a:gd name="connsiteX2" fmla="*/ 316572 w 1179870"/>
              <a:gd name="connsiteY2" fmla="*/ 3808513 h 3872423"/>
              <a:gd name="connsiteX3" fmla="*/ 383457 w 1179870"/>
              <a:gd name="connsiteY3" fmla="*/ 3259393 h 3872423"/>
              <a:gd name="connsiteX4" fmla="*/ 132735 w 1179870"/>
              <a:gd name="connsiteY4" fmla="*/ 530942 h 3872423"/>
              <a:gd name="connsiteX5" fmla="*/ 1179870 w 1179870"/>
              <a:gd name="connsiteY5" fmla="*/ 73742 h 3872423"/>
              <a:gd name="connsiteX0" fmla="*/ 771392 w 1179870"/>
              <a:gd name="connsiteY0" fmla="*/ 3623187 h 3901045"/>
              <a:gd name="connsiteX1" fmla="*/ 320514 w 1179870"/>
              <a:gd name="connsiteY1" fmla="*/ 3814582 h 3901045"/>
              <a:gd name="connsiteX2" fmla="*/ 316572 w 1179870"/>
              <a:gd name="connsiteY2" fmla="*/ 3808513 h 3901045"/>
              <a:gd name="connsiteX3" fmla="*/ 383457 w 1179870"/>
              <a:gd name="connsiteY3" fmla="*/ 3259393 h 3901045"/>
              <a:gd name="connsiteX4" fmla="*/ 132735 w 1179870"/>
              <a:gd name="connsiteY4" fmla="*/ 530942 h 3901045"/>
              <a:gd name="connsiteX5" fmla="*/ 1179870 w 1179870"/>
              <a:gd name="connsiteY5" fmla="*/ 73742 h 3901045"/>
              <a:gd name="connsiteX0" fmla="*/ 459309 w 1292330"/>
              <a:gd name="connsiteY0" fmla="*/ 4395969 h 4446935"/>
              <a:gd name="connsiteX1" fmla="*/ 432974 w 1292330"/>
              <a:gd name="connsiteY1" fmla="*/ 3814582 h 4446935"/>
              <a:gd name="connsiteX2" fmla="*/ 429032 w 1292330"/>
              <a:gd name="connsiteY2" fmla="*/ 3808513 h 4446935"/>
              <a:gd name="connsiteX3" fmla="*/ 495917 w 1292330"/>
              <a:gd name="connsiteY3" fmla="*/ 3259393 h 4446935"/>
              <a:gd name="connsiteX4" fmla="*/ 245195 w 1292330"/>
              <a:gd name="connsiteY4" fmla="*/ 530942 h 4446935"/>
              <a:gd name="connsiteX5" fmla="*/ 1292330 w 1292330"/>
              <a:gd name="connsiteY5" fmla="*/ 73742 h 4446935"/>
              <a:gd name="connsiteX0" fmla="*/ 459309 w 1352637"/>
              <a:gd name="connsiteY0" fmla="*/ 4395969 h 4446935"/>
              <a:gd name="connsiteX1" fmla="*/ 493281 w 1352637"/>
              <a:gd name="connsiteY1" fmla="*/ 3814582 h 4446935"/>
              <a:gd name="connsiteX2" fmla="*/ 489339 w 1352637"/>
              <a:gd name="connsiteY2" fmla="*/ 3808513 h 4446935"/>
              <a:gd name="connsiteX3" fmla="*/ 556224 w 1352637"/>
              <a:gd name="connsiteY3" fmla="*/ 3259393 h 4446935"/>
              <a:gd name="connsiteX4" fmla="*/ 305502 w 1352637"/>
              <a:gd name="connsiteY4" fmla="*/ 530942 h 4446935"/>
              <a:gd name="connsiteX5" fmla="*/ 1352637 w 1352637"/>
              <a:gd name="connsiteY5" fmla="*/ 73742 h 444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2637" h="4446935">
                <a:moveTo>
                  <a:pt x="459309" y="4395969"/>
                </a:moveTo>
                <a:cubicBezTo>
                  <a:pt x="0" y="4446935"/>
                  <a:pt x="586731" y="3875214"/>
                  <a:pt x="493281" y="3814582"/>
                </a:cubicBezTo>
                <a:cubicBezTo>
                  <a:pt x="406987" y="3773916"/>
                  <a:pt x="478849" y="3901044"/>
                  <a:pt x="489339" y="3808513"/>
                </a:cubicBezTo>
                <a:cubicBezTo>
                  <a:pt x="499829" y="3715982"/>
                  <a:pt x="586863" y="3805655"/>
                  <a:pt x="556224" y="3259393"/>
                </a:cubicBezTo>
                <a:cubicBezTo>
                  <a:pt x="525585" y="2713131"/>
                  <a:pt x="172767" y="1061884"/>
                  <a:pt x="305502" y="530942"/>
                </a:cubicBezTo>
                <a:cubicBezTo>
                  <a:pt x="438238" y="0"/>
                  <a:pt x="895437" y="36871"/>
                  <a:pt x="1352637" y="73742"/>
                </a:cubicBezTo>
              </a:path>
            </a:pathLst>
          </a:custGeom>
          <a:ln w="57150" cap="rnd">
            <a:solidFill>
              <a:schemeClr val="tx1"/>
            </a:solidFill>
            <a:bevel/>
            <a:tailEnd type="arrow"/>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ln>
                <a:solidFill>
                  <a:schemeClr val="tx1"/>
                </a:solidFill>
              </a:ln>
            </a:endParaRPr>
          </a:p>
        </p:txBody>
      </p:sp>
      <p:sp>
        <p:nvSpPr>
          <p:cNvPr id="10" name="Minus 9"/>
          <p:cNvSpPr/>
          <p:nvPr/>
        </p:nvSpPr>
        <p:spPr>
          <a:xfrm>
            <a:off x="8001000" y="0"/>
            <a:ext cx="304800" cy="381000"/>
          </a:xfrm>
          <a:prstGeom prst="mathMinu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8229600" y="152400"/>
            <a:ext cx="649537"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#18</a:t>
            </a:r>
          </a:p>
        </p:txBody>
      </p:sp>
      <p:sp>
        <p:nvSpPr>
          <p:cNvPr id="13" name="Rectangle 12"/>
          <p:cNvSpPr/>
          <p:nvPr/>
        </p:nvSpPr>
        <p:spPr>
          <a:xfrm>
            <a:off x="5791200" y="1447800"/>
            <a:ext cx="649537"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#19</a:t>
            </a:r>
          </a:p>
        </p:txBody>
      </p:sp>
      <p:sp>
        <p:nvSpPr>
          <p:cNvPr id="14" name="Rectangle 13"/>
          <p:cNvSpPr/>
          <p:nvPr/>
        </p:nvSpPr>
        <p:spPr>
          <a:xfrm>
            <a:off x="5791200" y="2819400"/>
            <a:ext cx="649538" cy="461665"/>
          </a:xfrm>
          <a:prstGeom prst="rect">
            <a:avLst/>
          </a:prstGeom>
          <a:solidFill>
            <a:srgbClr val="FFFF00"/>
          </a:solidFill>
          <a:ln>
            <a:solidFill>
              <a:schemeClr val="tx1"/>
            </a:solidFill>
          </a:ln>
        </p:spPr>
        <p:txBody>
          <a:bodyPr wrap="none">
            <a:spAutoFit/>
          </a:bodyPr>
          <a:lstStyle/>
          <a:p>
            <a:pPr algn="ctr" fontAlgn="auto">
              <a:spcBef>
                <a:spcPts val="0"/>
              </a:spcBef>
              <a:spcAft>
                <a:spcPts val="0"/>
              </a:spcAft>
              <a:defRPr/>
            </a:pPr>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228600">
                    <a:schemeClr val="accent4">
                      <a:satMod val="175000"/>
                      <a:alpha val="40000"/>
                    </a:schemeClr>
                  </a:glow>
                  <a:outerShdw blurRad="50800" algn="tl" rotWithShape="0">
                    <a:srgbClr val="000000"/>
                  </a:outerShdw>
                </a:effectLst>
                <a:latin typeface="+mn-lt"/>
                <a:ea typeface="+mn-ea"/>
              </a:rPr>
              <a:t>#20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xit" presetSubtype="0" fill="hold"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par>
                                <p:cTn id="18" presetID="9" presetClass="exit" presetSubtype="0" fill="hold" nodeType="withEffect">
                                  <p:stCondLst>
                                    <p:cond delay="0"/>
                                  </p:stCondLst>
                                  <p:childTnLst>
                                    <p:animEffect transition="out" filter="dissolv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wipe(left)">
                                      <p:cBhvr>
                                        <p:cTn id="25" dur="500"/>
                                        <p:tgtEl>
                                          <p:spTgt spid="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wipe(left)">
                                      <p:cBhvr>
                                        <p:cTn id="35" dur="500"/>
                                        <p:tgtEl>
                                          <p:spTgt spid="7">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dissolv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04800" y="1143000"/>
            <a:ext cx="8610600" cy="2185988"/>
          </a:xfrm>
          <a:prstGeom prst="rect">
            <a:avLst/>
          </a:prstGeom>
          <a:noFill/>
        </p:spPr>
        <p:txBody>
          <a:bodyPr>
            <a:spAutoFit/>
          </a:bodyPr>
          <a:lstStyle/>
          <a:p>
            <a:r>
              <a:rPr lang="en-US" sz="2000" b="1" u="sng">
                <a:effectLst>
                  <a:outerShdw blurRad="38100" dist="38100" dir="2700000" algn="tl">
                    <a:srgbClr val="C0C0C0"/>
                  </a:outerShdw>
                </a:effectLst>
                <a:cs typeface="Arial" pitchFamily="34" charset="0"/>
              </a:rPr>
              <a:t>How is the ovarian cycle synchronized with the menstrual cycle</a:t>
            </a:r>
            <a:r>
              <a:rPr lang="en-US" sz="2000" b="1">
                <a:effectLst>
                  <a:outerShdw blurRad="38100" dist="38100" dir="2700000" algn="tl">
                    <a:srgbClr val="C0C0C0"/>
                  </a:outerShdw>
                </a:effectLst>
                <a:cs typeface="Arial" pitchFamily="34" charset="0"/>
              </a:rPr>
              <a:t>?</a:t>
            </a:r>
            <a:endParaRPr lang="en-US" sz="2000">
              <a:cs typeface="Arial" pitchFamily="34" charset="0"/>
            </a:endParaRPr>
          </a:p>
          <a:p>
            <a:r>
              <a:rPr lang="en-US">
                <a:cs typeface="Arial" pitchFamily="34" charset="0"/>
              </a:rPr>
              <a:t> </a:t>
            </a:r>
            <a:endParaRPr lang="en-US" sz="2000">
              <a:cs typeface="Arial" pitchFamily="34" charset="0"/>
            </a:endParaRPr>
          </a:p>
          <a:p>
            <a:pPr>
              <a:buFontTx/>
              <a:buAutoNum type="arabicPeriod"/>
            </a:pPr>
            <a:r>
              <a:rPr lang="en-US" sz="2000" b="1">
                <a:solidFill>
                  <a:srgbClr val="EA0000"/>
                </a:solidFill>
                <a:effectLst>
                  <a:outerShdw blurRad="38100" dist="38100" dir="2700000" algn="tl">
                    <a:srgbClr val="C0C0C0"/>
                  </a:outerShdw>
                </a:effectLst>
                <a:cs typeface="Arial" pitchFamily="34" charset="0"/>
              </a:rPr>
              <a:t>Follicular phase/proliferative phase</a:t>
            </a:r>
            <a:r>
              <a:rPr lang="en-US" sz="2000">
                <a:cs typeface="Arial" pitchFamily="34" charset="0"/>
              </a:rPr>
              <a:t>:  Estrogen (which is released by follicles in the follicular phase) is a hormonal signal to the uterus, which stimulates the development of the endometrium (proliferative phase).</a:t>
            </a:r>
          </a:p>
          <a:p>
            <a:endParaRPr lang="en-US">
              <a:cs typeface="Arial" pitchFamily="34" charset="0"/>
            </a:endParaRPr>
          </a:p>
          <a:p>
            <a:endParaRPr lang="en-US">
              <a:cs typeface="Arial" pitchFamily="34" charset="0"/>
            </a:endParaRPr>
          </a:p>
        </p:txBody>
      </p:sp>
      <p:pic>
        <p:nvPicPr>
          <p:cNvPr id="160773" name="Picture 9" descr="menstcycle.jpg"/>
          <p:cNvPicPr>
            <a:picLocks noChangeAspect="1"/>
          </p:cNvPicPr>
          <p:nvPr/>
        </p:nvPicPr>
        <p:blipFill>
          <a:blip r:embed="rId3" cstate="print">
            <a:lum bright="-10000" contrast="20000"/>
          </a:blip>
          <a:srcRect/>
          <a:stretch>
            <a:fillRect/>
          </a:stretch>
        </p:blipFill>
        <p:spPr bwMode="auto">
          <a:xfrm>
            <a:off x="608013" y="2895600"/>
            <a:ext cx="7469187" cy="3317875"/>
          </a:xfrm>
          <a:prstGeom prst="rect">
            <a:avLst/>
          </a:prstGeom>
          <a:noFill/>
          <a:ln w="9525">
            <a:noFill/>
            <a:miter lim="800000"/>
            <a:headEnd/>
            <a:tailEnd/>
          </a:ln>
        </p:spPr>
      </p:pic>
      <p:sp>
        <p:nvSpPr>
          <p:cNvPr id="11" name="TextBox 10"/>
          <p:cNvSpPr txBox="1"/>
          <p:nvPr/>
        </p:nvSpPr>
        <p:spPr>
          <a:xfrm>
            <a:off x="1828800" y="3319046"/>
            <a:ext cx="2362200" cy="338554"/>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FOLLICULAR PHASE</a:t>
            </a:r>
            <a:endParaRPr lang="en-US" sz="1600" b="1" dirty="0">
              <a:solidFill>
                <a:schemeClr val="tx1"/>
              </a:solidFill>
              <a:latin typeface="Arial" pitchFamily="34" charset="0"/>
              <a:cs typeface="Arial" pitchFamily="34" charset="0"/>
            </a:endParaRPr>
          </a:p>
        </p:txBody>
      </p:sp>
      <p:sp>
        <p:nvSpPr>
          <p:cNvPr id="12" name="TextBox 11"/>
          <p:cNvSpPr txBox="1"/>
          <p:nvPr/>
        </p:nvSpPr>
        <p:spPr>
          <a:xfrm>
            <a:off x="2286000" y="6044625"/>
            <a:ext cx="2209800" cy="584775"/>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PROLIFERATIVE PHASE</a:t>
            </a:r>
            <a:endParaRPr lang="en-US" sz="1600" b="1" dirty="0">
              <a:solidFill>
                <a:schemeClr val="tx1"/>
              </a:solidFill>
              <a:latin typeface="Arial" pitchFamily="34" charset="0"/>
              <a:cs typeface="Arial" pitchFamily="34" charset="0"/>
            </a:endParaRPr>
          </a:p>
        </p:txBody>
      </p:sp>
      <p:sp>
        <p:nvSpPr>
          <p:cNvPr id="15" name="Down Arrow 14"/>
          <p:cNvSpPr/>
          <p:nvPr/>
        </p:nvSpPr>
        <p:spPr>
          <a:xfrm>
            <a:off x="2590800" y="3733800"/>
            <a:ext cx="609600" cy="2438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err="1">
                <a:solidFill>
                  <a:schemeClr val="tx1"/>
                </a:solidFill>
                <a:latin typeface="Arial" pitchFamily="34" charset="0"/>
                <a:cs typeface="Arial" pitchFamily="34" charset="0"/>
              </a:rPr>
              <a:t>estrogen</a:t>
            </a:r>
            <a:endParaRPr lang="en-US"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04800" y="1295400"/>
            <a:ext cx="8610600" cy="2092325"/>
          </a:xfrm>
          <a:prstGeom prst="rect">
            <a:avLst/>
          </a:prstGeom>
          <a:noFill/>
        </p:spPr>
        <p:txBody>
          <a:bodyPr>
            <a:spAutoFit/>
          </a:bodyPr>
          <a:lstStyle/>
          <a:p>
            <a:pPr fontAlgn="auto">
              <a:spcBef>
                <a:spcPts val="0"/>
              </a:spcBef>
              <a:spcAft>
                <a:spcPts val="0"/>
              </a:spcAft>
              <a:defRPr/>
            </a:pPr>
            <a:r>
              <a:rPr lang="en-US" sz="2000" b="1" u="sng" dirty="0">
                <a:effectLst>
                  <a:outerShdw blurRad="50800" dist="38100" algn="tr" rotWithShape="0">
                    <a:prstClr val="black">
                      <a:alpha val="40000"/>
                    </a:prstClr>
                  </a:outerShdw>
                </a:effectLst>
                <a:ea typeface="+mn-ea"/>
                <a:cs typeface="Arial" pitchFamily="34" charset="0"/>
              </a:rPr>
              <a:t>How is the ovarian cycle synchronized with the menstrual cycle</a:t>
            </a:r>
            <a:r>
              <a:rPr lang="en-US" sz="2000" b="1" dirty="0">
                <a:effectLst>
                  <a:outerShdw blurRad="50800" dist="38100" algn="tr" rotWithShape="0">
                    <a:prstClr val="black">
                      <a:alpha val="40000"/>
                    </a:prstClr>
                  </a:outerShdw>
                </a:effectLst>
                <a:ea typeface="+mn-ea"/>
                <a:cs typeface="Arial" pitchFamily="34" charset="0"/>
              </a:rPr>
              <a:t>?</a:t>
            </a:r>
            <a:endParaRPr lang="en-US" sz="2000" dirty="0">
              <a:ea typeface="+mn-ea"/>
              <a:cs typeface="Arial" pitchFamily="34" charset="0"/>
            </a:endParaRPr>
          </a:p>
          <a:p>
            <a:pPr fontAlgn="auto">
              <a:spcBef>
                <a:spcPts val="0"/>
              </a:spcBef>
              <a:spcAft>
                <a:spcPts val="0"/>
              </a:spcAft>
              <a:defRPr/>
            </a:pPr>
            <a:endParaRPr lang="en-US" sz="1200" b="1" dirty="0">
              <a:ea typeface="+mn-ea"/>
              <a:cs typeface="Arial" pitchFamily="34" charset="0"/>
            </a:endParaRPr>
          </a:p>
          <a:p>
            <a:pPr marL="342900" indent="-342900" fontAlgn="auto">
              <a:spcBef>
                <a:spcPts val="0"/>
              </a:spcBef>
              <a:spcAft>
                <a:spcPts val="0"/>
              </a:spcAft>
              <a:buFontTx/>
              <a:buAutoNum type="arabicPeriod" startAt="2"/>
              <a:defRPr/>
            </a:pPr>
            <a:r>
              <a:rPr lang="en-US" sz="2000" b="1" dirty="0" err="1">
                <a:solidFill>
                  <a:srgbClr val="EA0000"/>
                </a:solidFill>
                <a:effectLst>
                  <a:outerShdw blurRad="38100" dist="38100" dir="2700000" algn="tl">
                    <a:srgbClr val="000000">
                      <a:alpha val="43137"/>
                    </a:srgbClr>
                  </a:outerShdw>
                </a:effectLst>
                <a:ea typeface="+mn-ea"/>
                <a:cs typeface="Arial" pitchFamily="34" charset="0"/>
              </a:rPr>
              <a:t>Luteal</a:t>
            </a:r>
            <a:r>
              <a:rPr lang="en-US" sz="2000" b="1" dirty="0">
                <a:solidFill>
                  <a:srgbClr val="EA0000"/>
                </a:solidFill>
                <a:effectLst>
                  <a:outerShdw blurRad="38100" dist="38100" dir="2700000" algn="tl">
                    <a:srgbClr val="000000">
                      <a:alpha val="43137"/>
                    </a:srgbClr>
                  </a:outerShdw>
                </a:effectLst>
                <a:ea typeface="+mn-ea"/>
                <a:cs typeface="Arial" pitchFamily="34" charset="0"/>
              </a:rPr>
              <a:t> phase/</a:t>
            </a:r>
            <a:r>
              <a:rPr lang="en-US" sz="2000" b="1" dirty="0" err="1">
                <a:solidFill>
                  <a:srgbClr val="EA0000"/>
                </a:solidFill>
                <a:effectLst>
                  <a:outerShdw blurRad="38100" dist="38100" dir="2700000" algn="tl">
                    <a:srgbClr val="000000">
                      <a:alpha val="43137"/>
                    </a:srgbClr>
                  </a:outerShdw>
                </a:effectLst>
                <a:ea typeface="+mn-ea"/>
                <a:cs typeface="Arial" pitchFamily="34" charset="0"/>
              </a:rPr>
              <a:t>secretory</a:t>
            </a:r>
            <a:r>
              <a:rPr lang="en-US" sz="2000" b="1" dirty="0">
                <a:solidFill>
                  <a:srgbClr val="EA0000"/>
                </a:solidFill>
                <a:effectLst>
                  <a:outerShdw blurRad="38100" dist="38100" dir="2700000" algn="tl">
                    <a:srgbClr val="000000">
                      <a:alpha val="43137"/>
                    </a:srgbClr>
                  </a:outerShdw>
                </a:effectLst>
                <a:ea typeface="+mn-ea"/>
                <a:cs typeface="Arial" pitchFamily="34" charset="0"/>
              </a:rPr>
              <a:t> phase</a:t>
            </a:r>
            <a:r>
              <a:rPr lang="en-US" sz="2000" dirty="0">
                <a:ea typeface="+mn-ea"/>
                <a:cs typeface="Arial" pitchFamily="34" charset="0"/>
              </a:rPr>
              <a:t>:  After ovulation, estrogen and progesterone secreted by the corpus </a:t>
            </a:r>
            <a:r>
              <a:rPr lang="en-US" sz="2000" dirty="0" err="1">
                <a:ea typeface="+mn-ea"/>
                <a:cs typeface="Arial" pitchFamily="34" charset="0"/>
              </a:rPr>
              <a:t>luteum</a:t>
            </a:r>
            <a:r>
              <a:rPr lang="en-US" sz="2000" dirty="0">
                <a:ea typeface="+mn-ea"/>
                <a:cs typeface="Arial" pitchFamily="34" charset="0"/>
              </a:rPr>
              <a:t> stimulate continued development and maintenance of the </a:t>
            </a:r>
            <a:r>
              <a:rPr lang="en-US" sz="2000" dirty="0" err="1">
                <a:ea typeface="+mn-ea"/>
                <a:cs typeface="Arial" pitchFamily="34" charset="0"/>
              </a:rPr>
              <a:t>endometrium</a:t>
            </a:r>
            <a:r>
              <a:rPr lang="en-US" sz="2000" dirty="0">
                <a:ea typeface="+mn-ea"/>
                <a:cs typeface="Arial" pitchFamily="34" charset="0"/>
              </a:rPr>
              <a:t> (</a:t>
            </a:r>
            <a:r>
              <a:rPr lang="en-US" sz="2000" dirty="0" err="1">
                <a:ea typeface="+mn-ea"/>
                <a:cs typeface="Arial" pitchFamily="34" charset="0"/>
              </a:rPr>
              <a:t>secretory</a:t>
            </a:r>
            <a:r>
              <a:rPr lang="en-US" sz="2000" dirty="0">
                <a:ea typeface="+mn-ea"/>
                <a:cs typeface="Arial" pitchFamily="34" charset="0"/>
              </a:rPr>
              <a:t> phase) as the body prepares for the possibility of a fertilized egg.</a:t>
            </a:r>
          </a:p>
          <a:p>
            <a:pPr marL="342900" indent="-342900" fontAlgn="auto">
              <a:spcBef>
                <a:spcPts val="0"/>
              </a:spcBef>
              <a:spcAft>
                <a:spcPts val="0"/>
              </a:spcAft>
              <a:defRPr/>
            </a:pPr>
            <a:endParaRPr lang="en-US" dirty="0">
              <a:ea typeface="+mn-ea"/>
              <a:cs typeface="Arial" pitchFamily="34" charset="0"/>
            </a:endParaRPr>
          </a:p>
        </p:txBody>
      </p:sp>
      <p:pic>
        <p:nvPicPr>
          <p:cNvPr id="161797" name="Picture 4" descr="menstcycle.jpg"/>
          <p:cNvPicPr>
            <a:picLocks noChangeAspect="1"/>
          </p:cNvPicPr>
          <p:nvPr/>
        </p:nvPicPr>
        <p:blipFill>
          <a:blip r:embed="rId3" cstate="print">
            <a:lum bright="-10000" contrast="20000"/>
          </a:blip>
          <a:srcRect/>
          <a:stretch>
            <a:fillRect/>
          </a:stretch>
        </p:blipFill>
        <p:spPr bwMode="auto">
          <a:xfrm>
            <a:off x="1524000" y="3429000"/>
            <a:ext cx="6324600" cy="2895600"/>
          </a:xfrm>
          <a:prstGeom prst="rect">
            <a:avLst/>
          </a:prstGeom>
          <a:noFill/>
          <a:ln w="9525">
            <a:noFill/>
            <a:miter lim="800000"/>
            <a:headEnd/>
            <a:tailEnd/>
          </a:ln>
        </p:spPr>
      </p:pic>
      <p:sp>
        <p:nvSpPr>
          <p:cNvPr id="7" name="TextBox 6"/>
          <p:cNvSpPr txBox="1"/>
          <p:nvPr/>
        </p:nvSpPr>
        <p:spPr>
          <a:xfrm>
            <a:off x="4953000" y="3429000"/>
            <a:ext cx="2362200" cy="338554"/>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LUTEAL PHASE</a:t>
            </a:r>
            <a:endParaRPr lang="en-US" sz="1600" b="1" dirty="0">
              <a:solidFill>
                <a:schemeClr val="tx1"/>
              </a:solidFill>
              <a:latin typeface="Arial" pitchFamily="34" charset="0"/>
              <a:cs typeface="Arial" pitchFamily="34" charset="0"/>
            </a:endParaRPr>
          </a:p>
        </p:txBody>
      </p:sp>
      <p:sp>
        <p:nvSpPr>
          <p:cNvPr id="8" name="TextBox 7"/>
          <p:cNvSpPr txBox="1"/>
          <p:nvPr/>
        </p:nvSpPr>
        <p:spPr>
          <a:xfrm>
            <a:off x="5029200" y="6248400"/>
            <a:ext cx="2590800" cy="338554"/>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SECRETORY PHASE</a:t>
            </a:r>
            <a:endParaRPr lang="en-US" sz="1600" b="1" dirty="0">
              <a:solidFill>
                <a:schemeClr val="tx1"/>
              </a:solidFill>
              <a:latin typeface="Arial" pitchFamily="34" charset="0"/>
              <a:cs typeface="Arial" pitchFamily="34" charset="0"/>
            </a:endParaRPr>
          </a:p>
        </p:txBody>
      </p:sp>
      <p:sp>
        <p:nvSpPr>
          <p:cNvPr id="9" name="Down Arrow 8"/>
          <p:cNvSpPr/>
          <p:nvPr/>
        </p:nvSpPr>
        <p:spPr>
          <a:xfrm>
            <a:off x="5638800" y="3733800"/>
            <a:ext cx="609600" cy="2590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400" b="1" dirty="0">
                <a:solidFill>
                  <a:schemeClr val="tx1"/>
                </a:solidFill>
                <a:latin typeface="Arial" pitchFamily="34" charset="0"/>
                <a:cs typeface="Arial" pitchFamily="34" charset="0"/>
              </a:rPr>
              <a:t>progesterone</a:t>
            </a:r>
            <a:endParaRPr lang="en-US" sz="1400" b="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1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304800" y="1092200"/>
            <a:ext cx="8610600" cy="584200"/>
          </a:xfrm>
          <a:prstGeom prst="rect">
            <a:avLst/>
          </a:prstGeom>
          <a:noFill/>
        </p:spPr>
        <p:txBody>
          <a:bodyPr>
            <a:spAutoFit/>
          </a:bodyPr>
          <a:lstStyle/>
          <a:p>
            <a:pPr fontAlgn="auto">
              <a:spcBef>
                <a:spcPts val="0"/>
              </a:spcBef>
              <a:spcAft>
                <a:spcPts val="0"/>
              </a:spcAft>
              <a:defRPr/>
            </a:pPr>
            <a:r>
              <a:rPr lang="en-US" sz="2000" b="1" i="1" u="sng" dirty="0">
                <a:effectLst>
                  <a:outerShdw blurRad="50800" dist="38100" algn="tr" rotWithShape="0">
                    <a:prstClr val="black">
                      <a:alpha val="40000"/>
                    </a:prstClr>
                  </a:outerShdw>
                </a:effectLst>
                <a:ea typeface="+mn-ea"/>
                <a:cs typeface="Arial" pitchFamily="34" charset="0"/>
              </a:rPr>
              <a:t>How is the ovarian cycle synchronized with the menstrual cycle</a:t>
            </a:r>
            <a:r>
              <a:rPr lang="en-US" sz="2000" b="1" i="1" dirty="0">
                <a:effectLst>
                  <a:outerShdw blurRad="50800" dist="38100" algn="tr" rotWithShape="0">
                    <a:prstClr val="black">
                      <a:alpha val="40000"/>
                    </a:prstClr>
                  </a:outerShdw>
                </a:effectLst>
                <a:ea typeface="+mn-ea"/>
                <a:cs typeface="Arial" pitchFamily="34" charset="0"/>
              </a:rPr>
              <a:t>?</a:t>
            </a:r>
            <a:endParaRPr lang="en-US" sz="2000" dirty="0">
              <a:ea typeface="+mn-ea"/>
              <a:cs typeface="Arial" pitchFamily="34" charset="0"/>
            </a:endParaRPr>
          </a:p>
          <a:p>
            <a:pPr fontAlgn="auto">
              <a:spcBef>
                <a:spcPts val="0"/>
              </a:spcBef>
              <a:spcAft>
                <a:spcPts val="0"/>
              </a:spcAft>
              <a:defRPr/>
            </a:pPr>
            <a:endParaRPr lang="en-US" sz="1200" dirty="0">
              <a:ea typeface="+mn-ea"/>
              <a:cs typeface="Arial" pitchFamily="34" charset="0"/>
            </a:endParaRPr>
          </a:p>
        </p:txBody>
      </p:sp>
      <p:pic>
        <p:nvPicPr>
          <p:cNvPr id="162821" name="Picture 2" descr="http://www.arcfertility.com/images/menses1.gif"/>
          <p:cNvPicPr>
            <a:picLocks noChangeAspect="1" noChangeArrowheads="1"/>
          </p:cNvPicPr>
          <p:nvPr/>
        </p:nvPicPr>
        <p:blipFill>
          <a:blip r:embed="rId3" cstate="print">
            <a:lum bright="-10000" contrast="20000"/>
          </a:blip>
          <a:srcRect t="45186"/>
          <a:stretch>
            <a:fillRect/>
          </a:stretch>
        </p:blipFill>
        <p:spPr bwMode="auto">
          <a:xfrm>
            <a:off x="4538663" y="1828800"/>
            <a:ext cx="4287837" cy="2743200"/>
          </a:xfrm>
          <a:prstGeom prst="rect">
            <a:avLst/>
          </a:prstGeom>
          <a:noFill/>
          <a:ln w="57150">
            <a:solidFill>
              <a:schemeClr val="tx1"/>
            </a:solidFill>
            <a:miter lim="800000"/>
            <a:headEnd/>
            <a:tailEnd/>
          </a:ln>
        </p:spPr>
      </p:pic>
      <p:sp>
        <p:nvSpPr>
          <p:cNvPr id="7" name="TextBox 6"/>
          <p:cNvSpPr txBox="1"/>
          <p:nvPr/>
        </p:nvSpPr>
        <p:spPr>
          <a:xfrm>
            <a:off x="152400" y="1600200"/>
            <a:ext cx="4343400" cy="5016500"/>
          </a:xfrm>
          <a:prstGeom prst="rect">
            <a:avLst/>
          </a:prstGeom>
          <a:noFill/>
        </p:spPr>
        <p:txBody>
          <a:bodyPr>
            <a:spAutoFit/>
          </a:bodyPr>
          <a:lstStyle/>
          <a:p>
            <a:pPr marL="457200" indent="-457200">
              <a:buFontTx/>
              <a:buAutoNum type="arabicPeriod" startAt="3"/>
            </a:pPr>
            <a:r>
              <a:rPr lang="en-US" sz="2000">
                <a:cs typeface="Arial" pitchFamily="34" charset="0"/>
              </a:rPr>
              <a:t>A rapid drop in the level of estrogen and progesterone hormones </a:t>
            </a:r>
            <a:r>
              <a:rPr lang="en-US" sz="2000" b="1" i="1">
                <a:solidFill>
                  <a:srgbClr val="EA0000"/>
                </a:solidFill>
                <a:effectLst>
                  <a:outerShdw blurRad="38100" dist="38100" dir="2700000" algn="tl">
                    <a:srgbClr val="C0C0C0"/>
                  </a:outerShdw>
                </a:effectLst>
                <a:cs typeface="Arial" pitchFamily="34" charset="0"/>
              </a:rPr>
              <a:t>when the corpus luteum degenerates</a:t>
            </a:r>
            <a:r>
              <a:rPr lang="en-US" sz="2000">
                <a:solidFill>
                  <a:srgbClr val="EA0000"/>
                </a:solidFill>
                <a:effectLst>
                  <a:outerShdw blurRad="38100" dist="38100" dir="2700000" algn="tl">
                    <a:srgbClr val="C0C0C0"/>
                  </a:outerShdw>
                </a:effectLst>
                <a:cs typeface="Arial" pitchFamily="34" charset="0"/>
              </a:rPr>
              <a:t> </a:t>
            </a:r>
            <a:r>
              <a:rPr lang="en-US" sz="2000">
                <a:cs typeface="Arial" pitchFamily="34" charset="0"/>
              </a:rPr>
              <a:t>causes </a:t>
            </a:r>
            <a:r>
              <a:rPr lang="en-US" sz="2000" b="1">
                <a:solidFill>
                  <a:srgbClr val="EA0000"/>
                </a:solidFill>
                <a:effectLst>
                  <a:outerShdw blurRad="38100" dist="38100" dir="2700000" algn="tl">
                    <a:srgbClr val="C0C0C0"/>
                  </a:outerShdw>
                </a:effectLst>
                <a:cs typeface="Arial" pitchFamily="34" charset="0"/>
              </a:rPr>
              <a:t>spasms of the arteries in the uterine lining </a:t>
            </a:r>
            <a:r>
              <a:rPr lang="en-US" sz="2000">
                <a:cs typeface="Arial" pitchFamily="34" charset="0"/>
              </a:rPr>
              <a:t>that deprive the endometrium of blood.  </a:t>
            </a:r>
          </a:p>
          <a:p>
            <a:pPr marL="457200" indent="-457200">
              <a:buFontTx/>
              <a:buAutoNum type="arabicPeriod" startAt="3"/>
            </a:pPr>
            <a:endParaRPr lang="en-US" sz="2000" b="1" i="1">
              <a:cs typeface="Arial" pitchFamily="34" charset="0"/>
            </a:endParaRPr>
          </a:p>
          <a:p>
            <a:pPr marL="457200" indent="-457200"/>
            <a:r>
              <a:rPr lang="en-US" sz="2000" b="1" i="1">
                <a:solidFill>
                  <a:srgbClr val="EA0000"/>
                </a:solidFill>
                <a:effectLst>
                  <a:outerShdw blurRad="38100" dist="38100" dir="2700000" algn="tl">
                    <a:srgbClr val="C0C0C0"/>
                  </a:outerShdw>
                </a:effectLst>
                <a:cs typeface="Arial" pitchFamily="34" charset="0"/>
              </a:rPr>
              <a:t>Degeneration of the endometrium</a:t>
            </a:r>
            <a:r>
              <a:rPr lang="en-US" sz="2000">
                <a:solidFill>
                  <a:srgbClr val="EA0000"/>
                </a:solidFill>
                <a:effectLst>
                  <a:outerShdw blurRad="38100" dist="38100" dir="2700000" algn="tl">
                    <a:srgbClr val="C0C0C0"/>
                  </a:outerShdw>
                </a:effectLst>
                <a:cs typeface="Arial" pitchFamily="34" charset="0"/>
              </a:rPr>
              <a:t> </a:t>
            </a:r>
            <a:r>
              <a:rPr lang="en-US" sz="2000">
                <a:cs typeface="Arial" pitchFamily="34" charset="0"/>
              </a:rPr>
              <a:t>results in </a:t>
            </a:r>
            <a:r>
              <a:rPr lang="en-US" sz="2000" b="1">
                <a:solidFill>
                  <a:srgbClr val="EA0000"/>
                </a:solidFill>
                <a:effectLst>
                  <a:outerShdw blurRad="38100" dist="38100" dir="2700000" algn="tl">
                    <a:srgbClr val="C0C0C0"/>
                  </a:outerShdw>
                </a:effectLst>
                <a:cs typeface="Arial" pitchFamily="34" charset="0"/>
              </a:rPr>
              <a:t>menstruation</a:t>
            </a:r>
            <a:r>
              <a:rPr lang="en-US" sz="2000">
                <a:cs typeface="Arial" pitchFamily="34" charset="0"/>
              </a:rPr>
              <a:t> and the beginning of a new menstrual cycle.</a:t>
            </a:r>
          </a:p>
          <a:p>
            <a:pPr marL="457200" indent="-457200"/>
            <a:r>
              <a:rPr lang="en-US" sz="2000">
                <a:cs typeface="Arial" pitchFamily="34" charset="0"/>
              </a:rPr>
              <a:t> </a:t>
            </a:r>
          </a:p>
          <a:p>
            <a:pPr marL="457200" indent="-457200"/>
            <a:r>
              <a:rPr lang="en-US" sz="2000">
                <a:cs typeface="Arial" pitchFamily="34" charset="0"/>
              </a:rPr>
              <a:t>In the meantime, ovarian follicles that will stimulate renewed thickening of the endometrium are just beginning to grow. </a:t>
            </a:r>
            <a:endParaRPr lang="en-US">
              <a:latin typeface="Calibri" pitchFamily="34" charset="0"/>
            </a:endParaRPr>
          </a:p>
        </p:txBody>
      </p:sp>
      <p:sp>
        <p:nvSpPr>
          <p:cNvPr id="8" name="TextBox 7"/>
          <p:cNvSpPr txBox="1"/>
          <p:nvPr/>
        </p:nvSpPr>
        <p:spPr>
          <a:xfrm>
            <a:off x="7315200" y="1676400"/>
            <a:ext cx="1447800" cy="584775"/>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Corpus </a:t>
            </a:r>
            <a:r>
              <a:rPr lang="en-CA" sz="1600" b="1" dirty="0" err="1">
                <a:solidFill>
                  <a:schemeClr val="tx1"/>
                </a:solidFill>
                <a:latin typeface="Arial" pitchFamily="34" charset="0"/>
                <a:cs typeface="Arial" pitchFamily="34" charset="0"/>
              </a:rPr>
              <a:t>luteum</a:t>
            </a:r>
            <a:r>
              <a:rPr lang="en-CA" sz="1600" b="1" dirty="0">
                <a:solidFill>
                  <a:schemeClr val="tx1"/>
                </a:solidFill>
                <a:latin typeface="Arial" pitchFamily="34" charset="0"/>
                <a:cs typeface="Arial" pitchFamily="34" charset="0"/>
              </a:rPr>
              <a:t> dies</a:t>
            </a:r>
            <a:endParaRPr lang="en-US" sz="1600" b="1" dirty="0">
              <a:solidFill>
                <a:schemeClr val="tx1"/>
              </a:solidFill>
              <a:latin typeface="Arial" pitchFamily="34" charset="0"/>
              <a:cs typeface="Arial" pitchFamily="34" charset="0"/>
            </a:endParaRPr>
          </a:p>
        </p:txBody>
      </p:sp>
      <p:sp>
        <p:nvSpPr>
          <p:cNvPr id="9" name="Down Arrow 8"/>
          <p:cNvSpPr/>
          <p:nvPr/>
        </p:nvSpPr>
        <p:spPr>
          <a:xfrm>
            <a:off x="8077200" y="2286000"/>
            <a:ext cx="609600" cy="1600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300" b="1" dirty="0">
                <a:solidFill>
                  <a:schemeClr val="tx1"/>
                </a:solidFill>
                <a:latin typeface="Arial" pitchFamily="34" charset="0"/>
                <a:cs typeface="Arial" pitchFamily="34" charset="0"/>
              </a:rPr>
              <a:t>Low E &amp;P</a:t>
            </a:r>
            <a:endParaRPr lang="en-US" sz="1300" b="1" dirty="0">
              <a:solidFill>
                <a:schemeClr val="tx1"/>
              </a:solidFill>
              <a:latin typeface="Arial" pitchFamily="34" charset="0"/>
              <a:cs typeface="Arial" pitchFamily="34" charset="0"/>
            </a:endParaRPr>
          </a:p>
        </p:txBody>
      </p:sp>
      <p:sp>
        <p:nvSpPr>
          <p:cNvPr id="10" name="TextBox 9"/>
          <p:cNvSpPr txBox="1"/>
          <p:nvPr/>
        </p:nvSpPr>
        <p:spPr>
          <a:xfrm>
            <a:off x="7848600" y="4495800"/>
            <a:ext cx="1219200" cy="584775"/>
          </a:xfrm>
          <a:prstGeom prst="rect">
            <a:avLst/>
          </a:prstGeom>
          <a:ln w="38100">
            <a:solidFill>
              <a:schemeClr val="tx1"/>
            </a:solidFill>
          </a:ln>
        </p:spPr>
        <p:style>
          <a:lnRef idx="1">
            <a:schemeClr val="accent4"/>
          </a:lnRef>
          <a:fillRef idx="3">
            <a:schemeClr val="accent4"/>
          </a:fillRef>
          <a:effectRef idx="2">
            <a:schemeClr val="accent4"/>
          </a:effectRef>
          <a:fontRef idx="minor">
            <a:schemeClr val="lt1"/>
          </a:fontRef>
        </p:style>
        <p:txBody>
          <a:bodyPr>
            <a:spAutoFit/>
          </a:bodyPr>
          <a:lstStyle/>
          <a:p>
            <a:pPr algn="ctr" fontAlgn="auto">
              <a:spcBef>
                <a:spcPts val="0"/>
              </a:spcBef>
              <a:spcAft>
                <a:spcPts val="0"/>
              </a:spcAft>
              <a:defRPr/>
            </a:pPr>
            <a:r>
              <a:rPr lang="en-CA" sz="1600" b="1" dirty="0">
                <a:solidFill>
                  <a:schemeClr val="tx1"/>
                </a:solidFill>
                <a:latin typeface="Arial" pitchFamily="34" charset="0"/>
                <a:cs typeface="Arial" pitchFamily="34" charset="0"/>
              </a:rPr>
              <a:t>MENSES</a:t>
            </a:r>
          </a:p>
          <a:p>
            <a:pPr algn="ctr" fontAlgn="auto">
              <a:spcBef>
                <a:spcPts val="0"/>
              </a:spcBef>
              <a:spcAft>
                <a:spcPts val="0"/>
              </a:spcAft>
              <a:defRPr/>
            </a:pPr>
            <a:r>
              <a:rPr lang="en-CA" sz="1600" b="1" dirty="0">
                <a:solidFill>
                  <a:schemeClr val="tx1"/>
                </a:solidFill>
                <a:latin typeface="Arial" pitchFamily="34" charset="0"/>
                <a:cs typeface="Arial" pitchFamily="34" charset="0"/>
              </a:rPr>
              <a:t>Day 1</a:t>
            </a:r>
            <a:endParaRPr lang="en-US" sz="1600" b="1" dirty="0">
              <a:solidFill>
                <a:schemeClr val="tx1"/>
              </a:solidFill>
              <a:latin typeface="Arial" pitchFamily="34" charset="0"/>
              <a:cs typeface="Arial" pitchFamily="34" charset="0"/>
            </a:endParaRPr>
          </a:p>
        </p:txBody>
      </p:sp>
      <p:sp>
        <p:nvSpPr>
          <p:cNvPr id="11" name="Right Arrow 10"/>
          <p:cNvSpPr/>
          <p:nvPr/>
        </p:nvSpPr>
        <p:spPr>
          <a:xfrm>
            <a:off x="4343400" y="3962400"/>
            <a:ext cx="1524000" cy="1524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ight Arrow 11"/>
          <p:cNvSpPr/>
          <p:nvPr/>
        </p:nvSpPr>
        <p:spPr>
          <a:xfrm>
            <a:off x="4343400" y="2819400"/>
            <a:ext cx="1524000" cy="15240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1" descr="hormone cycle"/>
          <p:cNvPicPr>
            <a:picLocks noChangeAspect="1" noChangeArrowheads="1"/>
          </p:cNvPicPr>
          <p:nvPr/>
        </p:nvPicPr>
        <p:blipFill>
          <a:blip r:embed="rId2" cstate="print">
            <a:lum bright="-20000" contrast="20000"/>
          </a:blip>
          <a:srcRect/>
          <a:stretch>
            <a:fillRect/>
          </a:stretch>
        </p:blipFill>
        <p:spPr bwMode="auto">
          <a:xfrm>
            <a:off x="914400" y="0"/>
            <a:ext cx="7213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228600" y="1371600"/>
            <a:ext cx="8686800" cy="51085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r>
              <a:rPr lang="en-US" sz="2200">
                <a:solidFill>
                  <a:srgbClr val="000000"/>
                </a:solidFill>
                <a:latin typeface="Arial" pitchFamily="34" charset="0"/>
                <a:ea typeface="ＭＳ Ｐゴシック" pitchFamily="34" charset="-128"/>
                <a:cs typeface="Arial" pitchFamily="34" charset="0"/>
              </a:rPr>
              <a:t>In addition to their role in coordinating reproductive cycles,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estrogens</a:t>
            </a:r>
            <a:r>
              <a:rPr lang="en-US" sz="2200">
                <a:solidFill>
                  <a:srgbClr val="000000"/>
                </a:solidFill>
                <a:latin typeface="Arial" pitchFamily="34" charset="0"/>
                <a:ea typeface="ＭＳ Ｐゴシック" pitchFamily="34" charset="-128"/>
                <a:cs typeface="Arial" pitchFamily="34" charset="0"/>
              </a:rPr>
              <a:t> are also responsible for the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secondary sex characteristics</a:t>
            </a:r>
            <a:r>
              <a:rPr lang="en-US" sz="2200" b="1">
                <a:solidFill>
                  <a:srgbClr val="000000"/>
                </a:solidFill>
                <a:latin typeface="Arial" pitchFamily="34" charset="0"/>
                <a:ea typeface="ＭＳ Ｐゴシック" pitchFamily="34" charset="-128"/>
                <a:cs typeface="Arial" pitchFamily="34" charset="0"/>
              </a:rPr>
              <a:t> </a:t>
            </a:r>
            <a:r>
              <a:rPr lang="en-US" sz="2200">
                <a:solidFill>
                  <a:srgbClr val="000000"/>
                </a:solidFill>
                <a:latin typeface="Arial" pitchFamily="34" charset="0"/>
                <a:ea typeface="ＭＳ Ｐゴシック" pitchFamily="34" charset="-128"/>
                <a:cs typeface="Arial" pitchFamily="34" charset="0"/>
              </a:rPr>
              <a:t>of the female:</a:t>
            </a:r>
          </a:p>
          <a:p>
            <a:r>
              <a:rPr lang="en-US" sz="2200">
                <a:solidFill>
                  <a:srgbClr val="000000"/>
                </a:solidFill>
                <a:latin typeface="Arial" pitchFamily="34" charset="0"/>
                <a:ea typeface="ＭＳ Ｐゴシック" pitchFamily="34" charset="-128"/>
                <a:cs typeface="Arial" pitchFamily="34" charset="0"/>
              </a:rPr>
              <a:t> </a:t>
            </a:r>
          </a:p>
          <a:p>
            <a:pPr>
              <a:buFont typeface="Calibri" pitchFamily="34" charset="0"/>
              <a:buAutoNum type="arabicPeriod"/>
            </a:pPr>
            <a:r>
              <a:rPr lang="en-US" sz="2200">
                <a:solidFill>
                  <a:srgbClr val="000000"/>
                </a:solidFill>
                <a:latin typeface="Arial" pitchFamily="34" charset="0"/>
                <a:ea typeface="ＭＳ Ｐゴシック" pitchFamily="34" charset="-128"/>
                <a:cs typeface="Arial" pitchFamily="34" charset="0"/>
              </a:rPr>
              <a:t>Deposition of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fat in the breasts and hips</a:t>
            </a:r>
          </a:p>
          <a:p>
            <a:pPr>
              <a:buFont typeface="Calibri" pitchFamily="34" charset="0"/>
              <a:buAutoNum type="arabicPeriod"/>
            </a:pPr>
            <a:r>
              <a:rPr lang="en-US" sz="2200">
                <a:solidFill>
                  <a:srgbClr val="000000"/>
                </a:solidFill>
                <a:latin typeface="Arial" pitchFamily="34" charset="0"/>
                <a:ea typeface="ＭＳ Ｐゴシック" pitchFamily="34" charset="-128"/>
                <a:cs typeface="Arial" pitchFamily="34" charset="0"/>
              </a:rPr>
              <a:t>Increase in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water retention</a:t>
            </a:r>
          </a:p>
          <a:p>
            <a:pPr>
              <a:buFont typeface="Calibri" pitchFamily="34" charset="0"/>
              <a:buAutoNum type="arabicPeriod"/>
            </a:pPr>
            <a:r>
              <a:rPr lang="en-US" sz="2200">
                <a:solidFill>
                  <a:srgbClr val="000000"/>
                </a:solidFill>
                <a:latin typeface="Arial" pitchFamily="34" charset="0"/>
                <a:ea typeface="ＭＳ Ｐゴシック" pitchFamily="34" charset="-128"/>
                <a:cs typeface="Arial" pitchFamily="34" charset="0"/>
              </a:rPr>
              <a:t>Affects calcium metabolism</a:t>
            </a:r>
          </a:p>
          <a:p>
            <a:pPr>
              <a:buFont typeface="Calibri" pitchFamily="34" charset="0"/>
              <a:buAutoNum type="arabicPeriod"/>
            </a:pPr>
            <a:r>
              <a:rPr lang="en-US" sz="2200">
                <a:solidFill>
                  <a:srgbClr val="000000"/>
                </a:solidFill>
                <a:latin typeface="Arial" pitchFamily="34" charset="0"/>
                <a:ea typeface="ＭＳ Ｐゴシック" pitchFamily="34" charset="-128"/>
                <a:cs typeface="Arial" pitchFamily="34" charset="0"/>
              </a:rPr>
              <a:t>Stimulates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breast development</a:t>
            </a:r>
          </a:p>
          <a:p>
            <a:pPr>
              <a:buFont typeface="Calibri" pitchFamily="34" charset="0"/>
              <a:buAutoNum type="arabicPeriod"/>
            </a:pPr>
            <a:r>
              <a:rPr lang="en-US" sz="2200">
                <a:solidFill>
                  <a:srgbClr val="000000"/>
                </a:solidFill>
                <a:latin typeface="Arial" pitchFamily="34" charset="0"/>
                <a:ea typeface="ＭＳ Ｐゴシック" pitchFamily="34" charset="-128"/>
                <a:cs typeface="Arial" pitchFamily="34" charset="0"/>
              </a:rPr>
              <a:t>Mediates female </a:t>
            </a:r>
            <a:r>
              <a:rPr lang="en-US"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sexual behavior</a:t>
            </a:r>
          </a:p>
          <a:p>
            <a:pPr>
              <a:buFont typeface="Calibri" pitchFamily="34" charset="0"/>
              <a:buAutoNum type="arabicPeriod"/>
            </a:pPr>
            <a:r>
              <a:rPr lang="en-CA" sz="2200">
                <a:solidFill>
                  <a:srgbClr val="000000"/>
                </a:solidFill>
                <a:latin typeface="Arial" pitchFamily="34" charset="0"/>
                <a:ea typeface="ＭＳ Ｐゴシック" pitchFamily="34" charset="-128"/>
                <a:cs typeface="Arial" pitchFamily="34" charset="0"/>
              </a:rPr>
              <a:t>Initiates female </a:t>
            </a:r>
            <a:r>
              <a:rPr lang="en-CA"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libido</a:t>
            </a:r>
          </a:p>
          <a:p>
            <a:pPr>
              <a:buFont typeface="Calibri" pitchFamily="34" charset="0"/>
              <a:buAutoNum type="arabicPeriod"/>
            </a:pPr>
            <a:r>
              <a:rPr lang="en-CA"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PMS</a:t>
            </a:r>
          </a:p>
          <a:p>
            <a:pPr>
              <a:buFont typeface="Calibri" pitchFamily="34" charset="0"/>
              <a:buAutoNum type="arabicPeriod"/>
            </a:pPr>
            <a:r>
              <a:rPr lang="en-CA"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Mood swings</a:t>
            </a:r>
          </a:p>
          <a:p>
            <a:pPr>
              <a:buFont typeface="Calibri" pitchFamily="34" charset="0"/>
              <a:buAutoNum type="arabicPeriod"/>
            </a:pPr>
            <a:r>
              <a:rPr lang="en-CA"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Cravings </a:t>
            </a:r>
            <a:r>
              <a:rPr lang="en-CA" sz="2200">
                <a:solidFill>
                  <a:schemeClr val="tx1"/>
                </a:solidFill>
                <a:latin typeface="Arial" pitchFamily="34" charset="0"/>
                <a:ea typeface="ＭＳ Ｐゴシック" pitchFamily="34" charset="-128"/>
                <a:cs typeface="Arial" pitchFamily="34" charset="0"/>
              </a:rPr>
              <a:t>(chocolate, cheese, milk…)</a:t>
            </a:r>
          </a:p>
          <a:p>
            <a:pPr>
              <a:buFont typeface="Calibri" pitchFamily="34" charset="0"/>
              <a:buAutoNum type="arabicPeriod"/>
            </a:pPr>
            <a:r>
              <a:rPr lang="en-CA" sz="2200" b="1">
                <a:solidFill>
                  <a:srgbClr val="EA0000"/>
                </a:solidFill>
                <a:effectLst>
                  <a:outerShdw blurRad="38100" dist="38100" dir="2700000" algn="tl">
                    <a:srgbClr val="C0C0C0"/>
                  </a:outerShdw>
                </a:effectLst>
                <a:latin typeface="Arial" pitchFamily="34" charset="0"/>
                <a:ea typeface="ＭＳ Ｐゴシック" pitchFamily="34" charset="-128"/>
                <a:cs typeface="Arial" pitchFamily="34" charset="0"/>
              </a:rPr>
              <a:t>Growth of hair </a:t>
            </a:r>
            <a:r>
              <a:rPr lang="en-CA" sz="2200">
                <a:solidFill>
                  <a:schemeClr val="tx1"/>
                </a:solidFill>
                <a:latin typeface="Arial" pitchFamily="34" charset="0"/>
                <a:ea typeface="ＭＳ Ｐゴシック" pitchFamily="34" charset="-128"/>
                <a:cs typeface="Arial" pitchFamily="34" charset="0"/>
              </a:rPr>
              <a:t>(not as much as men)</a:t>
            </a:r>
            <a:endParaRPr lang="en-US" sz="2200">
              <a:solidFill>
                <a:schemeClr val="tx1"/>
              </a:solidFill>
              <a:latin typeface="Arial" pitchFamily="34" charset="0"/>
              <a:ea typeface="ＭＳ Ｐゴシック" pitchFamily="34" charset="-128"/>
              <a:cs typeface="Arial" pitchFamily="34" charset="0"/>
            </a:endParaRPr>
          </a:p>
          <a:p>
            <a:endParaRPr lang="en-US">
              <a:solidFill>
                <a:srgbClr val="000000"/>
              </a:solidFill>
              <a:ea typeface="ＭＳ Ｐゴシック" pitchFamily="34" charset="-128"/>
            </a:endParaRPr>
          </a:p>
        </p:txBody>
      </p:sp>
      <p:pic>
        <p:nvPicPr>
          <p:cNvPr id="165893" name="Picture 3" descr="http://yousifhela.net/images/women-3.jpg"/>
          <p:cNvPicPr>
            <a:picLocks noChangeAspect="1" noChangeArrowheads="1"/>
          </p:cNvPicPr>
          <p:nvPr/>
        </p:nvPicPr>
        <p:blipFill>
          <a:blip r:embed="rId3" cstate="print">
            <a:lum bright="-10000" contrast="20000"/>
          </a:blip>
          <a:srcRect/>
          <a:stretch>
            <a:fillRect/>
          </a:stretch>
        </p:blipFill>
        <p:spPr bwMode="auto">
          <a:xfrm>
            <a:off x="5791200" y="2438400"/>
            <a:ext cx="3001963"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left)">
                                      <p:cBhvr>
                                        <p:cTn id="37" dur="500"/>
                                        <p:tgtEl>
                                          <p:spTgt spid="6">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wipe(left)">
                                      <p:cBhvr>
                                        <p:cTn id="42" dur="500"/>
                                        <p:tgtEl>
                                          <p:spTgt spid="6">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wipe(left)">
                                      <p:cBhvr>
                                        <p:cTn id="47" dur="500"/>
                                        <p:tgtEl>
                                          <p:spTgt spid="6">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wipe(left)">
                                      <p:cBhvr>
                                        <p:cTn id="5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52400"/>
            <a:ext cx="7239000"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solidFill>
                  <a:srgbClr val="7030A0"/>
                </a:solidFill>
                <a:effectLst>
                  <a:outerShdw blurRad="76200" dist="50800" dir="5400000" algn="tl" rotWithShape="0">
                    <a:srgbClr val="000000">
                      <a:alpha val="65000"/>
                    </a:srgbClr>
                  </a:outerShdw>
                </a:effectLst>
                <a:latin typeface="+mn-lt"/>
                <a:ea typeface="+mn-ea"/>
              </a:rPr>
              <a:t>WHAT HAPPENS IF THE EGG IS FERTILIZED?</a:t>
            </a:r>
          </a:p>
        </p:txBody>
      </p:sp>
      <p:pic>
        <p:nvPicPr>
          <p:cNvPr id="5" name="Picture 4" descr="http://www.dreamstime.com/male---female-symbol-thumb565583.jpg"/>
          <p:cNvPicPr>
            <a:picLocks noChangeAspect="1" noChangeArrowheads="1"/>
          </p:cNvPicPr>
          <p:nvPr/>
        </p:nvPicPr>
        <p:blipFill>
          <a:blip r:embed="rId2" cstate="email">
            <a:lum bright="-20000" contrast="20000"/>
          </a:blip>
          <a:srcRect/>
          <a:stretch>
            <a:fillRect/>
          </a:stretch>
        </p:blipFill>
        <p:spPr bwMode="auto">
          <a:xfrm>
            <a:off x="304800" y="228600"/>
            <a:ext cx="1381092" cy="1330452"/>
          </a:xfrm>
          <a:prstGeom prst="rect">
            <a:avLst/>
          </a:prstGeom>
          <a:effectLst>
            <a:glow rad="228600">
              <a:srgbClr val="7030A0">
                <a:alpha val="40000"/>
              </a:srgbClr>
            </a:glow>
          </a:effectLst>
          <a:scene3d>
            <a:camera prst="orthographicFront"/>
            <a:lightRig rig="threePt" dir="t"/>
          </a:scene3d>
          <a:sp3d extrusionH="76200" prstMaterial="metal">
            <a:bevelT w="25400" h="95250" prst="relaxedInset"/>
            <a:bevelB w="25400" h="57150"/>
            <a:extrusionClr>
              <a:schemeClr val="tx1"/>
            </a:extrusionClr>
          </a:sp3d>
        </p:spPr>
      </p:pic>
      <p:pic>
        <p:nvPicPr>
          <p:cNvPr id="166916" name="Picture 2" descr="semspermonegg"/>
          <p:cNvPicPr>
            <a:picLocks noChangeAspect="1" noChangeArrowheads="1"/>
          </p:cNvPicPr>
          <p:nvPr/>
        </p:nvPicPr>
        <p:blipFill>
          <a:blip r:embed="rId3" cstate="print">
            <a:lum bright="-10000" contrast="20000"/>
          </a:blip>
          <a:srcRect/>
          <a:stretch>
            <a:fillRect/>
          </a:stretch>
        </p:blipFill>
        <p:spPr bwMode="auto">
          <a:xfrm>
            <a:off x="304800" y="1941513"/>
            <a:ext cx="4800600" cy="4154487"/>
          </a:xfrm>
          <a:prstGeom prst="rect">
            <a:avLst/>
          </a:prstGeom>
          <a:noFill/>
          <a:ln w="57150">
            <a:solidFill>
              <a:srgbClr val="000000"/>
            </a:solidFill>
            <a:miter lim="800000"/>
            <a:headEnd/>
            <a:tailEnd/>
          </a:ln>
        </p:spPr>
      </p:pic>
      <p:pic>
        <p:nvPicPr>
          <p:cNvPr id="10245" name="Picture 5" descr="http://www.scienceclarified.com/images/uesc_05_img0247.jpg"/>
          <p:cNvPicPr>
            <a:picLocks noChangeAspect="1" noChangeArrowheads="1"/>
          </p:cNvPicPr>
          <p:nvPr/>
        </p:nvPicPr>
        <p:blipFill>
          <a:blip r:embed="rId4" cstate="print">
            <a:lum bright="-10000" contrast="20000"/>
          </a:blip>
          <a:srcRect/>
          <a:stretch>
            <a:fillRect/>
          </a:stretch>
        </p:blipFill>
        <p:spPr bwMode="auto">
          <a:xfrm>
            <a:off x="5334000" y="1654175"/>
            <a:ext cx="3541713" cy="45942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500" fill="hold"/>
                                        <p:tgtEl>
                                          <p:spTgt spid="10245"/>
                                        </p:tgtEl>
                                        <p:attrNameLst>
                                          <p:attrName>ppt_w</p:attrName>
                                        </p:attrNameLst>
                                      </p:cBhvr>
                                      <p:tavLst>
                                        <p:tav tm="0">
                                          <p:val>
                                            <p:fltVal val="0"/>
                                          </p:val>
                                        </p:tav>
                                        <p:tav tm="100000">
                                          <p:val>
                                            <p:strVal val="#ppt_w"/>
                                          </p:val>
                                        </p:tav>
                                      </p:tavLst>
                                    </p:anim>
                                    <p:anim calcmode="lin" valueType="num">
                                      <p:cBhvr>
                                        <p:cTn id="8" dur="500" fill="hold"/>
                                        <p:tgtEl>
                                          <p:spTgt spid="10245"/>
                                        </p:tgtEl>
                                        <p:attrNameLst>
                                          <p:attrName>ppt_h</p:attrName>
                                        </p:attrNameLst>
                                      </p:cBhvr>
                                      <p:tavLst>
                                        <p:tav tm="0">
                                          <p:val>
                                            <p:fltVal val="0"/>
                                          </p:val>
                                        </p:tav>
                                        <p:tav tm="100000">
                                          <p:val>
                                            <p:strVal val="#ppt_h"/>
                                          </p:val>
                                        </p:tav>
                                      </p:tavLst>
                                    </p:anim>
                                    <p:anim calcmode="lin" valueType="num">
                                      <p:cBhvr>
                                        <p:cTn id="9" dur="500" fill="hold"/>
                                        <p:tgtEl>
                                          <p:spTgt spid="10245"/>
                                        </p:tgtEl>
                                        <p:attrNameLst>
                                          <p:attrName>style.rotation</p:attrName>
                                        </p:attrNameLst>
                                      </p:cBhvr>
                                      <p:tavLst>
                                        <p:tav tm="0">
                                          <p:val>
                                            <p:fltVal val="360"/>
                                          </p:val>
                                        </p:tav>
                                        <p:tav tm="100000">
                                          <p:val>
                                            <p:fltVal val="0"/>
                                          </p:val>
                                        </p:tav>
                                      </p:tavLst>
                                    </p:anim>
                                    <p:animEffect transition="in" filter="fade">
                                      <p:cBhvr>
                                        <p:cTn id="10"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52400"/>
            <a:ext cx="7239000"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a:ln w="11430"/>
                <a:solidFill>
                  <a:srgbClr val="7030A0"/>
                </a:solidFill>
                <a:effectLst>
                  <a:outerShdw blurRad="76200" dist="50800" dir="5400000" algn="tl" rotWithShape="0">
                    <a:srgbClr val="000000">
                      <a:alpha val="65000"/>
                    </a:srgbClr>
                  </a:outerShdw>
                </a:effectLst>
                <a:latin typeface="+mn-lt"/>
                <a:ea typeface="+mn-ea"/>
              </a:rPr>
              <a:t>WHAT HAPPENS IF THE EGG IS FERTILIZED?</a:t>
            </a:r>
          </a:p>
        </p:txBody>
      </p:sp>
      <p:pic>
        <p:nvPicPr>
          <p:cNvPr id="167939" name="Picture 5" descr="repro_22.gif"/>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52400"/>
            <a:ext cx="7239000"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solidFill>
                  <a:srgbClr val="7030A0"/>
                </a:solidFill>
                <a:effectLst>
                  <a:outerShdw blurRad="76200" dist="50800" dir="5400000" algn="tl" rotWithShape="0">
                    <a:srgbClr val="000000">
                      <a:alpha val="65000"/>
                    </a:srgbClr>
                  </a:outerShdw>
                </a:effectLst>
                <a:latin typeface="+mn-lt"/>
                <a:ea typeface="+mn-ea"/>
              </a:rPr>
              <a:t>WHAT HAPPENS IF THE EGG IS FERTILIZED?</a:t>
            </a:r>
          </a:p>
        </p:txBody>
      </p:sp>
      <p:pic>
        <p:nvPicPr>
          <p:cNvPr id="5" name="Picture 4" descr="http://www.dreamstime.com/male---female-symbol-thumb565583.jpg"/>
          <p:cNvPicPr>
            <a:picLocks noChangeAspect="1" noChangeArrowheads="1"/>
          </p:cNvPicPr>
          <p:nvPr/>
        </p:nvPicPr>
        <p:blipFill>
          <a:blip r:embed="rId2" cstate="email">
            <a:lum bright="-20000" contrast="20000"/>
          </a:blip>
          <a:srcRect/>
          <a:stretch>
            <a:fillRect/>
          </a:stretch>
        </p:blipFill>
        <p:spPr bwMode="auto">
          <a:xfrm>
            <a:off x="304800" y="228600"/>
            <a:ext cx="1381092" cy="1330452"/>
          </a:xfrm>
          <a:prstGeom prst="rect">
            <a:avLst/>
          </a:prstGeom>
          <a:effectLst>
            <a:glow rad="228600">
              <a:srgbClr val="7030A0">
                <a:alpha val="40000"/>
              </a:srgbClr>
            </a:glow>
          </a:effectLst>
          <a:scene3d>
            <a:camera prst="orthographicFront"/>
            <a:lightRig rig="threePt" dir="t"/>
          </a:scene3d>
          <a:sp3d extrusionH="76200" prstMaterial="metal">
            <a:bevelT w="25400" h="95250" prst="relaxedInset"/>
            <a:bevelB w="25400" h="57150"/>
            <a:extrusionClr>
              <a:schemeClr val="tx1"/>
            </a:extrusionClr>
          </a:sp3d>
        </p:spPr>
      </p:pic>
      <p:sp>
        <p:nvSpPr>
          <p:cNvPr id="6" name="TextBox 5"/>
          <p:cNvSpPr txBox="1">
            <a:spLocks noChangeArrowheads="1"/>
          </p:cNvSpPr>
          <p:nvPr/>
        </p:nvSpPr>
        <p:spPr bwMode="auto">
          <a:xfrm>
            <a:off x="228600" y="1776413"/>
            <a:ext cx="8686800" cy="3786187"/>
          </a:xfrm>
          <a:prstGeom prst="rect">
            <a:avLst/>
          </a:prstGeom>
          <a:noFill/>
          <a:ln w="9525">
            <a:noFill/>
            <a:miter lim="800000"/>
            <a:headEnd/>
            <a:tailEnd/>
          </a:ln>
        </p:spPr>
        <p:txBody>
          <a:bodyPr>
            <a:spAutoFit/>
          </a:bodyPr>
          <a:lstStyle/>
          <a:p>
            <a:pPr marL="0" lvl="1">
              <a:defRPr/>
            </a:pPr>
            <a:r>
              <a:rPr lang="en-US" sz="2000" dirty="0">
                <a:ea typeface="+mn-ea"/>
                <a:cs typeface="Arial" pitchFamily="34" charset="0"/>
              </a:rPr>
              <a:t>If the egg is fertilized, the resulting embryo will start to release a hormone called </a:t>
            </a:r>
            <a:r>
              <a:rPr lang="en-US" sz="2000" b="1" dirty="0">
                <a:solidFill>
                  <a:srgbClr val="EA0000"/>
                </a:solidFill>
                <a:effectLst>
                  <a:outerShdw blurRad="38100" dist="38100" dir="2700000" algn="tl">
                    <a:srgbClr val="000000">
                      <a:alpha val="43137"/>
                    </a:srgbClr>
                  </a:outerShdw>
                </a:effectLst>
                <a:ea typeface="+mn-ea"/>
                <a:cs typeface="Arial" pitchFamily="34" charset="0"/>
              </a:rPr>
              <a:t>human chorionic </a:t>
            </a:r>
            <a:r>
              <a:rPr lang="en-US" sz="2000" b="1" dirty="0" err="1">
                <a:solidFill>
                  <a:srgbClr val="EA0000"/>
                </a:solidFill>
                <a:effectLst>
                  <a:outerShdw blurRad="38100" dist="38100" dir="2700000" algn="tl">
                    <a:srgbClr val="000000">
                      <a:alpha val="43137"/>
                    </a:srgbClr>
                  </a:outerShdw>
                </a:effectLst>
                <a:ea typeface="+mn-ea"/>
                <a:cs typeface="Arial" pitchFamily="34" charset="0"/>
              </a:rPr>
              <a:t>gonadotropin</a:t>
            </a:r>
            <a:r>
              <a:rPr lang="en-US" sz="2000" b="1" dirty="0">
                <a:solidFill>
                  <a:srgbClr val="EA0000"/>
                </a:solidFill>
                <a:effectLst>
                  <a:outerShdw blurRad="38100" dist="38100" dir="2700000" algn="tl">
                    <a:srgbClr val="000000">
                      <a:alpha val="43137"/>
                    </a:srgbClr>
                  </a:outerShdw>
                </a:effectLst>
                <a:ea typeface="+mn-ea"/>
                <a:cs typeface="Arial" pitchFamily="34" charset="0"/>
              </a:rPr>
              <a:t> (HCG). </a:t>
            </a:r>
          </a:p>
          <a:p>
            <a:pPr marL="0" lvl="1">
              <a:defRPr/>
            </a:pPr>
            <a:endParaRPr lang="en-US" sz="2000" b="1" dirty="0">
              <a:ea typeface="+mn-ea"/>
              <a:cs typeface="Arial" pitchFamily="34" charset="0"/>
            </a:endParaRPr>
          </a:p>
          <a:p>
            <a:pPr marL="0" lvl="1">
              <a:defRPr/>
            </a:pPr>
            <a:r>
              <a:rPr lang="en-US" sz="2000" b="1" dirty="0">
                <a:solidFill>
                  <a:srgbClr val="EA0000"/>
                </a:solidFill>
                <a:effectLst>
                  <a:outerShdw blurRad="38100" dist="38100" dir="2700000" algn="tl">
                    <a:srgbClr val="000000">
                      <a:alpha val="43137"/>
                    </a:srgbClr>
                  </a:outerShdw>
                </a:effectLst>
                <a:ea typeface="+mn-ea"/>
                <a:cs typeface="Arial" pitchFamily="34" charset="0"/>
              </a:rPr>
              <a:t>HCG acts like LH </a:t>
            </a:r>
            <a:r>
              <a:rPr lang="en-US" sz="2000" dirty="0">
                <a:ea typeface="+mn-ea"/>
                <a:cs typeface="Arial" pitchFamily="34" charset="0"/>
              </a:rPr>
              <a:t>to </a:t>
            </a:r>
            <a:r>
              <a:rPr lang="en-US" sz="2000" b="1" dirty="0">
                <a:solidFill>
                  <a:srgbClr val="EA0000"/>
                </a:solidFill>
                <a:effectLst>
                  <a:outerShdw blurRad="38100" dist="38100" dir="2700000" algn="tl">
                    <a:srgbClr val="000000">
                      <a:alpha val="43137"/>
                    </a:srgbClr>
                  </a:outerShdw>
                </a:effectLst>
                <a:ea typeface="+mn-ea"/>
                <a:cs typeface="Arial" pitchFamily="34" charset="0"/>
              </a:rPr>
              <a:t>maintain the corpus </a:t>
            </a:r>
            <a:r>
              <a:rPr lang="en-US" sz="2000" b="1" dirty="0" err="1">
                <a:solidFill>
                  <a:srgbClr val="EA0000"/>
                </a:solidFill>
                <a:effectLst>
                  <a:outerShdw blurRad="38100" dist="38100" dir="2700000" algn="tl">
                    <a:srgbClr val="000000">
                      <a:alpha val="43137"/>
                    </a:srgbClr>
                  </a:outerShdw>
                </a:effectLst>
                <a:ea typeface="+mn-ea"/>
                <a:cs typeface="Arial" pitchFamily="34" charset="0"/>
              </a:rPr>
              <a:t>luteum</a:t>
            </a:r>
            <a:r>
              <a:rPr lang="en-US" sz="2000" b="1" dirty="0">
                <a:solidFill>
                  <a:srgbClr val="EA0000"/>
                </a:solidFill>
                <a:effectLst>
                  <a:outerShdw blurRad="38100" dist="38100" dir="2700000" algn="tl">
                    <a:srgbClr val="000000">
                      <a:alpha val="43137"/>
                    </a:srgbClr>
                  </a:outerShdw>
                </a:effectLst>
                <a:ea typeface="+mn-ea"/>
                <a:cs typeface="Arial" pitchFamily="34" charset="0"/>
              </a:rPr>
              <a:t> </a:t>
            </a:r>
            <a:r>
              <a:rPr lang="en-US" sz="2000" dirty="0">
                <a:ea typeface="+mn-ea"/>
                <a:cs typeface="Arial" pitchFamily="34" charset="0"/>
              </a:rPr>
              <a:t>and this allows the levels of </a:t>
            </a:r>
            <a:r>
              <a:rPr lang="en-US" sz="2000" b="1" dirty="0">
                <a:solidFill>
                  <a:srgbClr val="EA0000"/>
                </a:solidFill>
                <a:effectLst>
                  <a:outerShdw blurRad="38100" dist="38100" dir="2700000" algn="tl">
                    <a:srgbClr val="000000">
                      <a:alpha val="43137"/>
                    </a:srgbClr>
                  </a:outerShdw>
                </a:effectLst>
                <a:ea typeface="+mn-ea"/>
                <a:cs typeface="Arial" pitchFamily="34" charset="0"/>
              </a:rPr>
              <a:t>progesterone and estrogen to remain high</a:t>
            </a:r>
            <a:r>
              <a:rPr lang="en-US" sz="2000" dirty="0">
                <a:ea typeface="+mn-ea"/>
                <a:cs typeface="Arial" pitchFamily="34" charset="0"/>
              </a:rPr>
              <a:t>.</a:t>
            </a:r>
          </a:p>
          <a:p>
            <a:pPr marL="0" lvl="1">
              <a:defRPr/>
            </a:pPr>
            <a:endParaRPr lang="en-US" sz="2000" dirty="0">
              <a:ea typeface="+mn-ea"/>
              <a:cs typeface="Arial" pitchFamily="34" charset="0"/>
            </a:endParaRPr>
          </a:p>
          <a:p>
            <a:pPr marL="0" lvl="1">
              <a:defRPr/>
            </a:pPr>
            <a:r>
              <a:rPr lang="en-US" sz="2000" dirty="0">
                <a:ea typeface="+mn-ea"/>
                <a:cs typeface="Arial" pitchFamily="34" charset="0"/>
              </a:rPr>
              <a:t>Thus, the </a:t>
            </a:r>
            <a:r>
              <a:rPr lang="en-US" sz="2000" b="1" dirty="0" err="1">
                <a:solidFill>
                  <a:srgbClr val="EA0000"/>
                </a:solidFill>
                <a:effectLst>
                  <a:outerShdw blurRad="38100" dist="38100" dir="2700000" algn="tl">
                    <a:srgbClr val="000000">
                      <a:alpha val="43137"/>
                    </a:srgbClr>
                  </a:outerShdw>
                </a:effectLst>
                <a:ea typeface="+mn-ea"/>
                <a:cs typeface="Arial" pitchFamily="34" charset="0"/>
              </a:rPr>
              <a:t>endometrium</a:t>
            </a:r>
            <a:r>
              <a:rPr lang="en-US" sz="2000" dirty="0">
                <a:ea typeface="+mn-ea"/>
                <a:cs typeface="Arial" pitchFamily="34" charset="0"/>
              </a:rPr>
              <a:t> layer is </a:t>
            </a:r>
            <a:r>
              <a:rPr lang="en-US" sz="2000" b="1" dirty="0">
                <a:solidFill>
                  <a:srgbClr val="EA0000"/>
                </a:solidFill>
                <a:effectLst>
                  <a:outerShdw blurRad="38100" dist="38100" dir="2700000" algn="tl">
                    <a:srgbClr val="000000">
                      <a:alpha val="43137"/>
                    </a:srgbClr>
                  </a:outerShdw>
                </a:effectLst>
                <a:ea typeface="+mn-ea"/>
                <a:cs typeface="Arial" pitchFamily="34" charset="0"/>
              </a:rPr>
              <a:t>NOT sloughed off </a:t>
            </a:r>
            <a:r>
              <a:rPr lang="en-US" sz="2000" dirty="0">
                <a:ea typeface="+mn-ea"/>
                <a:cs typeface="Arial" pitchFamily="34" charset="0"/>
              </a:rPr>
              <a:t>and is maintained by the high levels of hormones.  </a:t>
            </a:r>
          </a:p>
          <a:p>
            <a:pPr marL="0" lvl="1">
              <a:defRPr/>
            </a:pPr>
            <a:endParaRPr lang="en-US" sz="2000" dirty="0">
              <a:ea typeface="+mn-ea"/>
              <a:cs typeface="Arial" pitchFamily="34" charset="0"/>
            </a:endParaRPr>
          </a:p>
          <a:p>
            <a:pPr marL="0" lvl="1">
              <a:defRPr/>
            </a:pPr>
            <a:r>
              <a:rPr lang="en-US" sz="2000" dirty="0">
                <a:ea typeface="+mn-ea"/>
                <a:cs typeface="Arial" pitchFamily="34" charset="0"/>
              </a:rPr>
              <a:t>The levels of HCG are so high, that some is excreted in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urine</a:t>
            </a:r>
            <a:r>
              <a:rPr lang="en-US" sz="2000" dirty="0">
                <a:ea typeface="+mn-ea"/>
                <a:cs typeface="Arial" pitchFamily="34" charset="0"/>
              </a:rPr>
              <a:t>, where it can be detected in </a:t>
            </a:r>
            <a:r>
              <a:rPr lang="en-US" sz="2000" b="1" dirty="0">
                <a:solidFill>
                  <a:srgbClr val="EA0000"/>
                </a:solidFill>
                <a:effectLst>
                  <a:outerShdw blurRad="38100" dist="38100" dir="2700000" algn="tl">
                    <a:srgbClr val="000000">
                      <a:alpha val="43137"/>
                    </a:srgbClr>
                  </a:outerShdw>
                </a:effectLst>
                <a:ea typeface="+mn-ea"/>
                <a:cs typeface="Arial" pitchFamily="34" charset="0"/>
              </a:rPr>
              <a:t>pregnancy tests</a:t>
            </a:r>
            <a:r>
              <a:rPr lang="en-US" sz="2000" dirty="0">
                <a:ea typeface="+mn-ea"/>
                <a:cs typeface="Arial" pitchFamily="34" charset="0"/>
              </a:rPr>
              <a:t>.  </a:t>
            </a:r>
          </a:p>
          <a:p>
            <a:pPr>
              <a:defRPr/>
            </a:pPr>
            <a:endParaRPr lang="en-US" sz="2000" i="1" dirty="0">
              <a:ea typeface="+mn-ea"/>
              <a:cs typeface="Arial" pitchFamily="34" charset="0"/>
            </a:endParaRPr>
          </a:p>
        </p:txBody>
      </p:sp>
      <p:pic>
        <p:nvPicPr>
          <p:cNvPr id="171013" name="Picture 3" descr="http://www.solutionsphc.com/pics/Preg%20test%2051129-0604.JPG"/>
          <p:cNvPicPr>
            <a:picLocks noChangeAspect="1" noChangeArrowheads="1"/>
          </p:cNvPicPr>
          <p:nvPr/>
        </p:nvPicPr>
        <p:blipFill>
          <a:blip r:embed="rId3" cstate="print">
            <a:lum bright="-10000" contrast="20000"/>
          </a:blip>
          <a:srcRect/>
          <a:stretch>
            <a:fillRect/>
          </a:stretch>
        </p:blipFill>
        <p:spPr bwMode="auto">
          <a:xfrm>
            <a:off x="4419600" y="4876800"/>
            <a:ext cx="2806700" cy="1981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3"/>
          <p:cNvPicPr>
            <a:picLocks noChangeAspect="1" noChangeArrowheads="1"/>
          </p:cNvPicPr>
          <p:nvPr/>
        </p:nvPicPr>
        <p:blipFill>
          <a:blip r:embed="rId2" cstate="print"/>
          <a:srcRect/>
          <a:stretch>
            <a:fillRect/>
          </a:stretch>
        </p:blipFill>
        <p:spPr bwMode="auto">
          <a:xfrm>
            <a:off x="3200400" y="0"/>
            <a:ext cx="5872163" cy="6858000"/>
          </a:xfrm>
          <a:prstGeom prst="rect">
            <a:avLst/>
          </a:prstGeom>
          <a:noFill/>
          <a:ln w="9525">
            <a:noFill/>
            <a:miter lim="800000"/>
            <a:headEnd/>
            <a:tailEnd/>
          </a:ln>
        </p:spPr>
      </p:pic>
      <p:sp>
        <p:nvSpPr>
          <p:cNvPr id="5" name="Left Arrow 4"/>
          <p:cNvSpPr/>
          <p:nvPr/>
        </p:nvSpPr>
        <p:spPr>
          <a:xfrm>
            <a:off x="990600" y="1295400"/>
            <a:ext cx="2514600" cy="1676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5400" b="1" dirty="0">
                <a:solidFill>
                  <a:schemeClr val="tx1"/>
                </a:solidFill>
                <a:effectLst>
                  <a:outerShdw blurRad="38100" dist="38100" dir="2700000" algn="tl">
                    <a:srgbClr val="000000">
                      <a:alpha val="43137"/>
                    </a:srgbClr>
                  </a:outerShdw>
                </a:effectLst>
                <a:latin typeface="Arial" pitchFamily="34" charset="0"/>
                <a:cs typeface="Arial" pitchFamily="34" charset="0"/>
              </a:rPr>
              <a:t>HCG</a:t>
            </a:r>
            <a:endParaRPr lang="en-US" sz="54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1" descr="femrep hormone chart.gif"/>
          <p:cNvPicPr>
            <a:picLocks noChangeAspect="1"/>
          </p:cNvPicPr>
          <p:nvPr/>
        </p:nvPicPr>
        <p:blipFill>
          <a:blip r:embed="rId2" cstate="print"/>
          <a:srcRect/>
          <a:stretch>
            <a:fillRect/>
          </a:stretch>
        </p:blipFill>
        <p:spPr bwMode="auto">
          <a:xfrm>
            <a:off x="381000" y="304800"/>
            <a:ext cx="8305800" cy="6257925"/>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1" descr="HCG pregnancy hormone.jpg"/>
          <p:cNvPicPr>
            <a:picLocks noChangeAspect="1"/>
          </p:cNvPicPr>
          <p:nvPr/>
        </p:nvPicPr>
        <p:blipFill>
          <a:blip r:embed="rId2" cstate="print"/>
          <a:srcRect/>
          <a:stretch>
            <a:fillRect/>
          </a:stretch>
        </p:blipFill>
        <p:spPr bwMode="auto">
          <a:xfrm>
            <a:off x="76200" y="152400"/>
            <a:ext cx="8936038"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2600" y="152400"/>
            <a:ext cx="7239000"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4000" b="1" spc="50" dirty="0">
                <a:ln w="11430"/>
                <a:solidFill>
                  <a:srgbClr val="7030A0"/>
                </a:solidFill>
                <a:effectLst>
                  <a:outerShdw blurRad="76200" dist="50800" dir="5400000" algn="tl" rotWithShape="0">
                    <a:srgbClr val="000000">
                      <a:alpha val="65000"/>
                    </a:srgbClr>
                  </a:outerShdw>
                </a:effectLst>
                <a:latin typeface="+mn-lt"/>
                <a:ea typeface="+mn-ea"/>
              </a:rPr>
              <a:t>WHAT HAPPENS IF THE EGG IS FERTILIZED?</a:t>
            </a:r>
          </a:p>
        </p:txBody>
      </p:sp>
      <p:pic>
        <p:nvPicPr>
          <p:cNvPr id="5" name="Picture 4" descr="http://www.dreamstime.com/male---female-symbol-thumb565583.jpg"/>
          <p:cNvPicPr>
            <a:picLocks noChangeAspect="1" noChangeArrowheads="1"/>
          </p:cNvPicPr>
          <p:nvPr/>
        </p:nvPicPr>
        <p:blipFill>
          <a:blip r:embed="rId2" cstate="email">
            <a:lum bright="-20000" contrast="20000"/>
          </a:blip>
          <a:srcRect/>
          <a:stretch>
            <a:fillRect/>
          </a:stretch>
        </p:blipFill>
        <p:spPr bwMode="auto">
          <a:xfrm>
            <a:off x="304800" y="228600"/>
            <a:ext cx="1381092" cy="1330452"/>
          </a:xfrm>
          <a:prstGeom prst="rect">
            <a:avLst/>
          </a:prstGeom>
          <a:effectLst>
            <a:glow rad="228600">
              <a:srgbClr val="7030A0">
                <a:alpha val="40000"/>
              </a:srgbClr>
            </a:glow>
          </a:effectLst>
          <a:scene3d>
            <a:camera prst="orthographicFront"/>
            <a:lightRig rig="threePt" dir="t"/>
          </a:scene3d>
          <a:sp3d extrusionH="76200" prstMaterial="metal">
            <a:bevelT w="25400" h="95250" prst="relaxedInset"/>
            <a:bevelB w="25400" h="57150"/>
            <a:extrusionClr>
              <a:schemeClr val="tx1"/>
            </a:extrusionClr>
          </a:sp3d>
        </p:spPr>
      </p:pic>
      <p:sp>
        <p:nvSpPr>
          <p:cNvPr id="6" name="TextBox 5"/>
          <p:cNvSpPr txBox="1">
            <a:spLocks noChangeArrowheads="1"/>
          </p:cNvSpPr>
          <p:nvPr/>
        </p:nvSpPr>
        <p:spPr bwMode="auto">
          <a:xfrm>
            <a:off x="228600" y="1785938"/>
            <a:ext cx="4419600" cy="4092575"/>
          </a:xfrm>
          <a:prstGeom prst="rect">
            <a:avLst/>
          </a:prstGeom>
          <a:noFill/>
          <a:ln w="9525">
            <a:noFill/>
            <a:miter lim="800000"/>
            <a:headEnd/>
            <a:tailEnd/>
          </a:ln>
        </p:spPr>
        <p:txBody>
          <a:bodyPr>
            <a:spAutoFit/>
          </a:bodyPr>
          <a:lstStyle/>
          <a:p>
            <a:pPr marL="0" lvl="1"/>
            <a:r>
              <a:rPr lang="en-US" sz="2000" b="1">
                <a:cs typeface="Arial" pitchFamily="34" charset="0"/>
              </a:rPr>
              <a:t>Other changes for the mother in the first trimester include:  </a:t>
            </a:r>
          </a:p>
          <a:p>
            <a:pPr marL="0" lvl="1"/>
            <a:endParaRPr lang="en-US" sz="2000" b="1">
              <a:cs typeface="Arial" pitchFamily="34" charset="0"/>
            </a:endParaRPr>
          </a:p>
          <a:p>
            <a:pPr marL="0" lvl="1">
              <a:buFont typeface="Arial" pitchFamily="34" charset="0"/>
              <a:buChar char="•"/>
            </a:pPr>
            <a:r>
              <a:rPr lang="en-US" sz="2000">
                <a:cs typeface="Arial" pitchFamily="34" charset="0"/>
              </a:rPr>
              <a:t>Increased mucous in the cervix to form a protective plug.</a:t>
            </a:r>
          </a:p>
          <a:p>
            <a:pPr marL="0" lvl="1">
              <a:buFont typeface="Arial" pitchFamily="34" charset="0"/>
              <a:buChar char="•"/>
            </a:pPr>
            <a:r>
              <a:rPr lang="en-US" sz="2000">
                <a:cs typeface="Arial" pitchFamily="34" charset="0"/>
              </a:rPr>
              <a:t>Growth of the placenta</a:t>
            </a:r>
          </a:p>
          <a:p>
            <a:pPr marL="0" lvl="1">
              <a:buFont typeface="Arial" pitchFamily="34" charset="0"/>
              <a:buChar char="•"/>
            </a:pPr>
            <a:r>
              <a:rPr lang="en-US" sz="2000">
                <a:cs typeface="Arial" pitchFamily="34" charset="0"/>
              </a:rPr>
              <a:t>Enlargement of the uterus</a:t>
            </a:r>
          </a:p>
          <a:p>
            <a:pPr marL="0" lvl="1">
              <a:buFont typeface="Arial" pitchFamily="34" charset="0"/>
              <a:buChar char="•"/>
            </a:pPr>
            <a:r>
              <a:rPr lang="en-US" sz="2000">
                <a:cs typeface="Arial" pitchFamily="34" charset="0"/>
              </a:rPr>
              <a:t>Morning sickness</a:t>
            </a:r>
          </a:p>
          <a:p>
            <a:pPr marL="0" lvl="1">
              <a:buFont typeface="Arial" pitchFamily="34" charset="0"/>
              <a:buChar char="•"/>
            </a:pPr>
            <a:r>
              <a:rPr lang="en-US" sz="2000">
                <a:cs typeface="Arial" pitchFamily="34" charset="0"/>
              </a:rPr>
              <a:t>Mood swings</a:t>
            </a:r>
          </a:p>
          <a:p>
            <a:pPr marL="0" lvl="1">
              <a:buFont typeface="Arial" pitchFamily="34" charset="0"/>
              <a:buChar char="•"/>
            </a:pPr>
            <a:r>
              <a:rPr lang="en-US" sz="2000">
                <a:cs typeface="Arial" pitchFamily="34" charset="0"/>
              </a:rPr>
              <a:t>Weight gain of ~1kg</a:t>
            </a:r>
          </a:p>
          <a:p>
            <a:pPr marL="0" lvl="1">
              <a:buFont typeface="Arial" pitchFamily="34" charset="0"/>
              <a:buChar char="•"/>
            </a:pPr>
            <a:r>
              <a:rPr lang="en-US" sz="2000">
                <a:cs typeface="Arial" pitchFamily="34" charset="0"/>
              </a:rPr>
              <a:t>Cessation of ovulation and menstrual cycling</a:t>
            </a:r>
          </a:p>
          <a:p>
            <a:pPr marL="0" lvl="1">
              <a:buFont typeface="Arial" pitchFamily="34" charset="0"/>
              <a:buChar char="•"/>
            </a:pPr>
            <a:r>
              <a:rPr lang="en-US" sz="2000">
                <a:cs typeface="Arial" pitchFamily="34" charset="0"/>
              </a:rPr>
              <a:t>Breasts become large and tender</a:t>
            </a:r>
          </a:p>
        </p:txBody>
      </p:sp>
      <p:pic>
        <p:nvPicPr>
          <p:cNvPr id="175109" name="Picture 2" descr="http://medicalimages.allrefer.com/large/early-pregnancy.jpg"/>
          <p:cNvPicPr>
            <a:picLocks noChangeAspect="1" noChangeArrowheads="1"/>
          </p:cNvPicPr>
          <p:nvPr/>
        </p:nvPicPr>
        <p:blipFill>
          <a:blip r:embed="rId3" cstate="print"/>
          <a:srcRect/>
          <a:stretch>
            <a:fillRect/>
          </a:stretch>
        </p:blipFill>
        <p:spPr bwMode="auto">
          <a:xfrm>
            <a:off x="4953000" y="1447800"/>
            <a:ext cx="3810000" cy="3048000"/>
          </a:xfrm>
          <a:prstGeom prst="rect">
            <a:avLst/>
          </a:prstGeom>
          <a:noFill/>
          <a:ln w="9525">
            <a:noFill/>
            <a:miter lim="800000"/>
            <a:headEnd/>
            <a:tailEnd/>
          </a:ln>
        </p:spPr>
      </p:pic>
      <p:pic>
        <p:nvPicPr>
          <p:cNvPr id="175110" name="Picture 4" descr="http://www.ivf-infertility.com/images/early_pregnancy.jpg"/>
          <p:cNvPicPr>
            <a:picLocks noChangeAspect="1" noChangeArrowheads="1"/>
          </p:cNvPicPr>
          <p:nvPr/>
        </p:nvPicPr>
        <p:blipFill>
          <a:blip r:embed="rId4" cstate="print"/>
          <a:srcRect/>
          <a:stretch>
            <a:fillRect/>
          </a:stretch>
        </p:blipFill>
        <p:spPr bwMode="auto">
          <a:xfrm>
            <a:off x="4572000" y="4495800"/>
            <a:ext cx="2028825" cy="1962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500"/>
                                        <p:tgtEl>
                                          <p:spTgt spid="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left)">
                                      <p:cBhvr>
                                        <p:cTn id="27" dur="500"/>
                                        <p:tgtEl>
                                          <p:spTgt spid="6">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wipe(left)">
                                      <p:cBhvr>
                                        <p:cTn id="37" dur="500"/>
                                        <p:tgtEl>
                                          <p:spTgt spid="6">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wipe(left)">
                                      <p:cBhvr>
                                        <p:cTn id="4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drstandley.com/images/male.gif"/>
          <p:cNvPicPr>
            <a:picLocks noChangeAspect="1" noChangeArrowheads="1"/>
          </p:cNvPicPr>
          <p:nvPr/>
        </p:nvPicPr>
        <p:blipFill>
          <a:blip r:embed="rId2" cstate="print">
            <a:lum bright="-10000" contrast="20000"/>
          </a:blip>
          <a:srcRect/>
          <a:stretch>
            <a:fillRect/>
          </a:stretch>
        </p:blipFill>
        <p:spPr bwMode="auto">
          <a:xfrm>
            <a:off x="914400" y="0"/>
            <a:ext cx="7467600" cy="6848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219200"/>
            <a:ext cx="8382000" cy="1816100"/>
          </a:xfrm>
          <a:prstGeom prst="rect">
            <a:avLst/>
          </a:prstGeom>
          <a:noFill/>
        </p:spPr>
        <p:txBody>
          <a:bodyPr>
            <a:spAutoFit/>
          </a:bodyPr>
          <a:lstStyle/>
          <a:p>
            <a:pPr fontAlgn="auto">
              <a:spcBef>
                <a:spcPts val="0"/>
              </a:spcBef>
              <a:spcAft>
                <a:spcPts val="0"/>
              </a:spcAft>
              <a:defRPr/>
            </a:pPr>
            <a:r>
              <a:rPr lang="en-US" sz="2400" b="1" dirty="0">
                <a:effectLst>
                  <a:outerShdw blurRad="50800" dist="38100" algn="tr" rotWithShape="0">
                    <a:prstClr val="black">
                      <a:alpha val="40000"/>
                    </a:prstClr>
                  </a:outerShdw>
                </a:effectLst>
                <a:ea typeface="+mn-ea"/>
                <a:cs typeface="Arial" pitchFamily="34" charset="0"/>
              </a:rPr>
              <a:t>Male Anatomy</a:t>
            </a:r>
          </a:p>
          <a:p>
            <a:pPr fontAlgn="auto">
              <a:spcBef>
                <a:spcPts val="0"/>
              </a:spcBef>
              <a:spcAft>
                <a:spcPts val="0"/>
              </a:spcAft>
              <a:defRPr/>
            </a:pPr>
            <a:r>
              <a:rPr lang="en-US" sz="2400" dirty="0">
                <a:ea typeface="+mn-ea"/>
                <a:cs typeface="Arial" pitchFamily="34" charset="0"/>
              </a:rPr>
              <a:t>The male external genitalia are the </a:t>
            </a:r>
            <a:r>
              <a:rPr lang="en-US" sz="2400" b="1" dirty="0">
                <a:solidFill>
                  <a:srgbClr val="FF0000"/>
                </a:solidFill>
                <a:effectLst>
                  <a:outerShdw blurRad="38100" dist="38100" dir="2700000" algn="tl">
                    <a:srgbClr val="000000">
                      <a:alpha val="43137"/>
                    </a:srgbClr>
                  </a:outerShdw>
                </a:effectLst>
                <a:ea typeface="+mn-ea"/>
                <a:cs typeface="Arial" pitchFamily="34" charset="0"/>
              </a:rPr>
              <a:t>scrotum</a:t>
            </a:r>
            <a:r>
              <a:rPr lang="en-US" sz="2400" dirty="0">
                <a:ea typeface="+mn-ea"/>
                <a:cs typeface="Arial" pitchFamily="34" charset="0"/>
              </a:rPr>
              <a:t> and </a:t>
            </a:r>
            <a:r>
              <a:rPr lang="en-US" sz="2400" b="1" dirty="0">
                <a:solidFill>
                  <a:srgbClr val="FF0000"/>
                </a:solidFill>
                <a:effectLst>
                  <a:outerShdw blurRad="38100" dist="38100" dir="2700000" algn="tl">
                    <a:srgbClr val="000000">
                      <a:alpha val="43137"/>
                    </a:srgbClr>
                  </a:outerShdw>
                </a:effectLst>
                <a:ea typeface="+mn-ea"/>
                <a:cs typeface="Arial" pitchFamily="34" charset="0"/>
              </a:rPr>
              <a:t>penis</a:t>
            </a:r>
            <a:r>
              <a:rPr lang="en-US" sz="2400" dirty="0">
                <a:ea typeface="+mn-ea"/>
                <a:cs typeface="Arial" pitchFamily="34" charset="0"/>
              </a:rPr>
              <a:t>.  </a:t>
            </a:r>
          </a:p>
          <a:p>
            <a:pPr fontAlgn="auto">
              <a:spcBef>
                <a:spcPts val="0"/>
              </a:spcBef>
              <a:spcAft>
                <a:spcPts val="0"/>
              </a:spcAft>
              <a:defRPr/>
            </a:pPr>
            <a:endParaRPr lang="en-US" sz="1600" dirty="0">
              <a:ea typeface="+mn-ea"/>
              <a:cs typeface="Arial" pitchFamily="34" charset="0"/>
            </a:endParaRPr>
          </a:p>
          <a:p>
            <a:pPr fontAlgn="auto">
              <a:spcBef>
                <a:spcPts val="0"/>
              </a:spcBef>
              <a:spcAft>
                <a:spcPts val="0"/>
              </a:spcAft>
              <a:defRPr/>
            </a:pPr>
            <a:r>
              <a:rPr lang="en-US" sz="2400" dirty="0">
                <a:ea typeface="+mn-ea"/>
                <a:cs typeface="Arial" pitchFamily="34" charset="0"/>
              </a:rPr>
              <a:t>The scrotum is a fold of skin that encloses the male gonads (</a:t>
            </a:r>
            <a:r>
              <a:rPr lang="en-US" sz="2400" b="1" dirty="0">
                <a:ea typeface="+mn-ea"/>
                <a:cs typeface="Arial" pitchFamily="34" charset="0"/>
              </a:rPr>
              <a:t>testes)</a:t>
            </a:r>
            <a:endParaRPr lang="en-US" sz="2400" dirty="0">
              <a:ea typeface="+mn-ea"/>
              <a:cs typeface="Arial" pitchFamily="34" charset="0"/>
            </a:endParaRPr>
          </a:p>
        </p:txBody>
      </p:sp>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4819"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34820" name="Picture 2" descr="http://www.web-books.com/eLibrary/Medicine/Physiology/Reproductive/repdt_male.jpg"/>
          <p:cNvPicPr>
            <a:picLocks noChangeAspect="1" noChangeArrowheads="1"/>
          </p:cNvPicPr>
          <p:nvPr/>
        </p:nvPicPr>
        <p:blipFill>
          <a:blip r:embed="rId3" cstate="print">
            <a:lum bright="-20000" contrast="20000"/>
          </a:blip>
          <a:srcRect/>
          <a:stretch>
            <a:fillRect/>
          </a:stretch>
        </p:blipFill>
        <p:spPr bwMode="auto">
          <a:xfrm>
            <a:off x="381000" y="3276600"/>
            <a:ext cx="8442325" cy="3352800"/>
          </a:xfrm>
          <a:prstGeom prst="rect">
            <a:avLst/>
          </a:prstGeom>
          <a:noFill/>
          <a:ln w="57150">
            <a:solidFill>
              <a:schemeClr val="tx1"/>
            </a:solidFill>
            <a:miter lim="800000"/>
            <a:headEnd/>
            <a:tailEnd/>
          </a:ln>
        </p:spPr>
      </p:pic>
      <p:sp>
        <p:nvSpPr>
          <p:cNvPr id="6" name="Rounded Rectangle 5"/>
          <p:cNvSpPr/>
          <p:nvPr/>
        </p:nvSpPr>
        <p:spPr>
          <a:xfrm>
            <a:off x="457200" y="4114800"/>
            <a:ext cx="9906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629400" y="5181600"/>
            <a:ext cx="9906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705600" y="5943600"/>
            <a:ext cx="1295400" cy="533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cat-lge-testes.jpg"/>
          <p:cNvPicPr>
            <a:picLocks noChangeAspect="1"/>
          </p:cNvPicPr>
          <p:nvPr/>
        </p:nvPicPr>
        <p:blipFill>
          <a:blip r:embed="rId2" cstate="print">
            <a:lum bright="-20000" contrast="20000"/>
          </a:blip>
          <a:srcRect/>
          <a:stretch>
            <a:fillRect/>
          </a:stretch>
        </p:blipFill>
        <p:spPr bwMode="auto">
          <a:xfrm>
            <a:off x="3048000" y="1066800"/>
            <a:ext cx="4953000" cy="5537200"/>
          </a:xfrm>
          <a:prstGeom prst="rect">
            <a:avLst/>
          </a:prstGeom>
          <a:noFill/>
          <a:ln w="57150">
            <a:solidFill>
              <a:schemeClr val="tx1"/>
            </a:solidFill>
            <a:miter lim="800000"/>
            <a:headEnd/>
            <a:tailEnd/>
          </a:ln>
        </p:spPr>
      </p:pic>
      <p:sp>
        <p:nvSpPr>
          <p:cNvPr id="4" name="Rectangle 3"/>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5843" name="Picture 4" descr="http://teambodacious.com/male_symbol.gif"/>
          <p:cNvPicPr>
            <a:picLocks noChangeAspect="1" noChangeArrowheads="1"/>
          </p:cNvPicPr>
          <p:nvPr/>
        </p:nvPicPr>
        <p:blipFill>
          <a:blip r:embed="rId3"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7" name="Rounded Rectangle 6"/>
          <p:cNvSpPr/>
          <p:nvPr/>
        </p:nvSpPr>
        <p:spPr>
          <a:xfrm>
            <a:off x="7162800" y="3276600"/>
            <a:ext cx="1447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b="1" dirty="0">
                <a:ln>
                  <a:solidFill>
                    <a:schemeClr val="tx1"/>
                  </a:solidFill>
                </a:ln>
                <a:solidFill>
                  <a:srgbClr val="FFFF00"/>
                </a:solidFill>
                <a:latin typeface="Arial" pitchFamily="34" charset="0"/>
                <a:cs typeface="Arial" pitchFamily="34" charset="0"/>
              </a:rPr>
              <a:t>testes</a:t>
            </a:r>
            <a:endParaRPr lang="en-US" sz="2800" b="1" dirty="0">
              <a:ln>
                <a:solidFill>
                  <a:schemeClr val="tx1"/>
                </a:solidFill>
              </a:ln>
              <a:solidFill>
                <a:srgbClr val="FFFF00"/>
              </a:solidFill>
              <a:latin typeface="Arial" pitchFamily="34" charset="0"/>
              <a:cs typeface="Arial" pitchFamily="34" charset="0"/>
            </a:endParaRPr>
          </a:p>
        </p:txBody>
      </p:sp>
      <p:sp>
        <p:nvSpPr>
          <p:cNvPr id="8" name="Rounded Rectangle 7"/>
          <p:cNvSpPr/>
          <p:nvPr/>
        </p:nvSpPr>
        <p:spPr>
          <a:xfrm>
            <a:off x="7162800" y="2514600"/>
            <a:ext cx="17526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800" b="1" dirty="0">
                <a:ln>
                  <a:solidFill>
                    <a:schemeClr val="tx1"/>
                  </a:solidFill>
                </a:ln>
                <a:solidFill>
                  <a:srgbClr val="FFFF00"/>
                </a:solidFill>
                <a:latin typeface="Arial" pitchFamily="34" charset="0"/>
                <a:cs typeface="Arial" pitchFamily="34" charset="0"/>
              </a:rPr>
              <a:t>scrotum</a:t>
            </a:r>
            <a:endParaRPr lang="en-US" sz="2800" b="1" dirty="0">
              <a:ln>
                <a:solidFill>
                  <a:schemeClr val="tx1"/>
                </a:solidFill>
              </a:ln>
              <a:solidFill>
                <a:srgbClr val="FFFF00"/>
              </a:solidFill>
              <a:latin typeface="Arial" pitchFamily="34" charset="0"/>
              <a:cs typeface="Arial" pitchFamily="34" charset="0"/>
            </a:endParaRPr>
          </a:p>
        </p:txBody>
      </p:sp>
      <p:cxnSp>
        <p:nvCxnSpPr>
          <p:cNvPr id="10" name="Straight Arrow Connector 9"/>
          <p:cNvCxnSpPr>
            <a:stCxn id="8" idx="1"/>
          </p:cNvCxnSpPr>
          <p:nvPr/>
        </p:nvCxnSpPr>
        <p:spPr>
          <a:xfrm rot="10800000">
            <a:off x="6096000" y="2743200"/>
            <a:ext cx="1066800" cy="381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rot="10800000" flipV="1">
            <a:off x="6324600" y="3543300"/>
            <a:ext cx="838200" cy="381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848" name="Picture 1" descr="testis"/>
          <p:cNvPicPr>
            <a:picLocks noChangeAspect="1" noChangeArrowheads="1"/>
          </p:cNvPicPr>
          <p:nvPr/>
        </p:nvPicPr>
        <p:blipFill>
          <a:blip r:embed="rId4" cstate="print">
            <a:lum bright="-20000" contrast="20000"/>
          </a:blip>
          <a:srcRect/>
          <a:stretch>
            <a:fillRect/>
          </a:stretch>
        </p:blipFill>
        <p:spPr bwMode="auto">
          <a:xfrm>
            <a:off x="304800" y="2209800"/>
            <a:ext cx="3505200" cy="260985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par>
                                <p:cTn id="8" presetID="2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right)">
                                      <p:cBhvr>
                                        <p:cTn id="15" dur="500"/>
                                        <p:tgtEl>
                                          <p:spTgt spid="11"/>
                                        </p:tgtEl>
                                      </p:cBhvr>
                                    </p:animEffect>
                                  </p:childTnLst>
                                </p:cTn>
                              </p:par>
                              <p:par>
                                <p:cTn id="16" presetID="22" presetClass="entr" presetSubtype="2"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6866" name="Picture 2"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4" name="TextBox 3"/>
          <p:cNvSpPr txBox="1">
            <a:spLocks noChangeArrowheads="1"/>
          </p:cNvSpPr>
          <p:nvPr/>
        </p:nvSpPr>
        <p:spPr bwMode="auto">
          <a:xfrm>
            <a:off x="5867400" y="1219200"/>
            <a:ext cx="3048000" cy="3140075"/>
          </a:xfrm>
          <a:prstGeom prst="rect">
            <a:avLst/>
          </a:prstGeom>
          <a:noFill/>
          <a:ln w="9525">
            <a:noFill/>
            <a:miter lim="800000"/>
            <a:headEnd/>
            <a:tailEnd/>
          </a:ln>
        </p:spPr>
        <p:txBody>
          <a:bodyPr>
            <a:spAutoFit/>
          </a:bodyPr>
          <a:lstStyle/>
          <a:p>
            <a:r>
              <a:rPr lang="en-US">
                <a:cs typeface="Arial" pitchFamily="34" charset="0"/>
              </a:rPr>
              <a:t>Male fruit bat of the species Rousettus aegyptiacus have testes that are 2.15 % of body mass, whereas their brains are only 1.70 %. </a:t>
            </a:r>
          </a:p>
          <a:p>
            <a:endParaRPr lang="en-US">
              <a:cs typeface="Arial" pitchFamily="34" charset="0"/>
            </a:endParaRPr>
          </a:p>
          <a:p>
            <a:r>
              <a:rPr lang="en-US">
                <a:cs typeface="Arial" pitchFamily="34" charset="0"/>
              </a:rPr>
              <a:t>The males in some bat species can have testes that are up to 8.5 % of their body mass. </a:t>
            </a:r>
          </a:p>
          <a:p>
            <a:endParaRPr lang="en-US">
              <a:cs typeface="Arial" pitchFamily="34" charset="0"/>
            </a:endParaRPr>
          </a:p>
        </p:txBody>
      </p:sp>
      <p:pic>
        <p:nvPicPr>
          <p:cNvPr id="36868" name="Picture 2" descr="Male fruit bat of the species Rousettus aegyptiacus have testes that are 2.15 percent of body mass, whereas their brains are only 1.70 percent. The males in some bat species can have testes that are up to 8.5 percent of their body mass. credit: Mark Bartosik"/>
          <p:cNvPicPr>
            <a:picLocks noChangeAspect="1" noChangeArrowheads="1"/>
          </p:cNvPicPr>
          <p:nvPr/>
        </p:nvPicPr>
        <p:blipFill>
          <a:blip r:embed="rId3" cstate="print">
            <a:lum contrast="20000"/>
          </a:blip>
          <a:srcRect/>
          <a:stretch>
            <a:fillRect/>
          </a:stretch>
        </p:blipFill>
        <p:spPr bwMode="auto">
          <a:xfrm>
            <a:off x="304800" y="1285875"/>
            <a:ext cx="5438775" cy="52673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up)">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610600" cy="646331"/>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6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Male R</a:t>
            </a:r>
            <a:r>
              <a:rPr lang="en-US" sz="3600" b="1" cap="all" baseline="-2500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a:t>
            </a:r>
            <a:r>
              <a:rPr lang="en-US" sz="36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 Learning </a:t>
            </a:r>
            <a:r>
              <a:rPr lang="en-US" sz="36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OUtcomes</a:t>
            </a:r>
            <a:endParaRPr lang="en-US" sz="36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endParaRPr>
          </a:p>
        </p:txBody>
      </p:sp>
      <p:graphicFrame>
        <p:nvGraphicFramePr>
          <p:cNvPr id="4" name="Table 3"/>
          <p:cNvGraphicFramePr>
            <a:graphicFrameLocks noGrp="1"/>
          </p:cNvGraphicFramePr>
          <p:nvPr/>
        </p:nvGraphicFramePr>
        <p:xfrm>
          <a:off x="304800" y="990600"/>
          <a:ext cx="8534400" cy="5627687"/>
        </p:xfrm>
        <a:graphic>
          <a:graphicData uri="http://schemas.openxmlformats.org/drawingml/2006/table">
            <a:tbl>
              <a:tblPr firstRow="1" bandRow="1">
                <a:tableStyleId>{073A0DAA-6AF3-43AB-8588-CEC1D06C72B9}</a:tableStyleId>
              </a:tblPr>
              <a:tblGrid>
                <a:gridCol w="533401"/>
                <a:gridCol w="6400799"/>
                <a:gridCol w="1600200"/>
              </a:tblGrid>
              <a:tr h="384854">
                <a:tc>
                  <a:txBody>
                    <a:bodyPr/>
                    <a:lstStyle/>
                    <a:p>
                      <a:pPr algn="ctr"/>
                      <a:r>
                        <a:rPr lang="en-CA" sz="1800" dirty="0" smtClean="0"/>
                        <a:t>#</a:t>
                      </a:r>
                      <a:endParaRPr lang="en-US" sz="1800" dirty="0"/>
                    </a:p>
                  </a:txBody>
                  <a:tcPr marT="45722" marB="45722"/>
                </a:tc>
                <a:tc>
                  <a:txBody>
                    <a:bodyPr/>
                    <a:lstStyle/>
                    <a:p>
                      <a:pPr algn="ctr"/>
                      <a:r>
                        <a:rPr lang="en-CA" sz="1800" dirty="0" smtClean="0"/>
                        <a:t>Learning Outcomes</a:t>
                      </a:r>
                      <a:endParaRPr lang="en-US" sz="1800" dirty="0"/>
                    </a:p>
                  </a:txBody>
                  <a:tcPr marT="45722" marB="45722"/>
                </a:tc>
                <a:tc>
                  <a:txBody>
                    <a:bodyPr/>
                    <a:lstStyle/>
                    <a:p>
                      <a:pPr algn="ctr"/>
                      <a:r>
                        <a:rPr lang="en-CA" sz="1800" dirty="0" smtClean="0"/>
                        <a:t>Text Pages</a:t>
                      </a:r>
                      <a:endParaRPr lang="en-US" sz="1800" dirty="0"/>
                    </a:p>
                  </a:txBody>
                  <a:tcPr marT="45722" marB="45722"/>
                </a:tc>
              </a:tr>
              <a:tr h="1767932">
                <a:tc>
                  <a:txBody>
                    <a:bodyPr/>
                    <a:lstStyle/>
                    <a:p>
                      <a:r>
                        <a:rPr lang="en-CA" sz="1800" dirty="0" smtClean="0">
                          <a:latin typeface="Arial" pitchFamily="34" charset="0"/>
                          <a:cs typeface="Arial" pitchFamily="34" charset="0"/>
                        </a:rPr>
                        <a:t>P1</a:t>
                      </a:r>
                      <a:endParaRPr lang="en-US" sz="1800" dirty="0">
                        <a:latin typeface="Arial" pitchFamily="34" charset="0"/>
                        <a:cs typeface="Arial" pitchFamily="34" charset="0"/>
                      </a:endParaRPr>
                    </a:p>
                  </a:txBody>
                  <a:tcPr marT="45722" marB="45722"/>
                </a:tc>
                <a:tc>
                  <a:txBody>
                    <a:bodyPr/>
                    <a:lstStyle/>
                    <a:p>
                      <a:r>
                        <a:rPr lang="en-US" sz="2200" kern="1200" baseline="0" dirty="0" smtClean="0">
                          <a:solidFill>
                            <a:schemeClr val="dk1"/>
                          </a:solidFill>
                          <a:latin typeface="Arial" pitchFamily="34" charset="0"/>
                          <a:ea typeface="+mn-ea"/>
                          <a:cs typeface="Arial" pitchFamily="34" charset="0"/>
                        </a:rPr>
                        <a:t>Identify and give functions for each of the following:  </a:t>
                      </a:r>
                    </a:p>
                    <a:p>
                      <a:r>
                        <a:rPr lang="en-US" sz="2200" kern="1200" baseline="0" dirty="0" smtClean="0">
                          <a:solidFill>
                            <a:schemeClr val="dk1"/>
                          </a:solidFill>
                          <a:latin typeface="Arial" pitchFamily="34" charset="0"/>
                          <a:ea typeface="+mn-ea"/>
                          <a:cs typeface="Arial" pitchFamily="34" charset="0"/>
                        </a:rPr>
                        <a:t>testes (</a:t>
                      </a:r>
                      <a:r>
                        <a:rPr lang="en-US" sz="2200" kern="1200" baseline="0" dirty="0" err="1" smtClean="0">
                          <a:solidFill>
                            <a:schemeClr val="dk1"/>
                          </a:solidFill>
                          <a:latin typeface="Arial" pitchFamily="34" charset="0"/>
                          <a:ea typeface="+mn-ea"/>
                          <a:cs typeface="Arial" pitchFamily="34" charset="0"/>
                        </a:rPr>
                        <a:t>seminiferous</a:t>
                      </a:r>
                      <a:r>
                        <a:rPr lang="en-US" sz="2200" kern="1200" baseline="0" dirty="0" smtClean="0">
                          <a:solidFill>
                            <a:schemeClr val="dk1"/>
                          </a:solidFill>
                          <a:latin typeface="Arial" pitchFamily="34" charset="0"/>
                          <a:ea typeface="+mn-ea"/>
                          <a:cs typeface="Arial" pitchFamily="34" charset="0"/>
                        </a:rPr>
                        <a:t> tubules and interstitial cells), </a:t>
                      </a:r>
                      <a:r>
                        <a:rPr lang="en-US" sz="2200" kern="1200" baseline="0" dirty="0" err="1" smtClean="0">
                          <a:solidFill>
                            <a:schemeClr val="dk1"/>
                          </a:solidFill>
                          <a:latin typeface="Arial" pitchFamily="34" charset="0"/>
                          <a:ea typeface="+mn-ea"/>
                          <a:cs typeface="Arial" pitchFamily="34" charset="0"/>
                        </a:rPr>
                        <a:t>epididymis</a:t>
                      </a:r>
                      <a:r>
                        <a:rPr lang="en-US" sz="2200" kern="1200" baseline="0" dirty="0" smtClean="0">
                          <a:solidFill>
                            <a:schemeClr val="dk1"/>
                          </a:solidFill>
                          <a:latin typeface="Arial" pitchFamily="34" charset="0"/>
                          <a:ea typeface="+mn-ea"/>
                          <a:cs typeface="Arial" pitchFamily="34" charset="0"/>
                        </a:rPr>
                        <a:t>, </a:t>
                      </a:r>
                      <a:r>
                        <a:rPr lang="en-US" sz="2200" kern="1200" baseline="0" dirty="0" err="1" smtClean="0">
                          <a:solidFill>
                            <a:schemeClr val="dk1"/>
                          </a:solidFill>
                          <a:latin typeface="Arial" pitchFamily="34" charset="0"/>
                          <a:ea typeface="+mn-ea"/>
                          <a:cs typeface="Arial" pitchFamily="34" charset="0"/>
                        </a:rPr>
                        <a:t>ductus</a:t>
                      </a:r>
                      <a:r>
                        <a:rPr lang="en-US" sz="2200" kern="1200" baseline="0" dirty="0" smtClean="0">
                          <a:solidFill>
                            <a:schemeClr val="dk1"/>
                          </a:solidFill>
                          <a:latin typeface="Arial" pitchFamily="34" charset="0"/>
                          <a:ea typeface="+mn-ea"/>
                          <a:cs typeface="Arial" pitchFamily="34" charset="0"/>
                        </a:rPr>
                        <a:t> (vas) deferens, prostate gland, </a:t>
                      </a:r>
                      <a:r>
                        <a:rPr lang="en-US" sz="2200" kern="1200" baseline="0" dirty="0" err="1" smtClean="0">
                          <a:solidFill>
                            <a:schemeClr val="dk1"/>
                          </a:solidFill>
                          <a:latin typeface="Arial" pitchFamily="34" charset="0"/>
                          <a:ea typeface="+mn-ea"/>
                          <a:cs typeface="Arial" pitchFamily="34" charset="0"/>
                        </a:rPr>
                        <a:t>cowper's</a:t>
                      </a:r>
                      <a:r>
                        <a:rPr lang="en-US" sz="2200" kern="1200" baseline="0" dirty="0" smtClean="0">
                          <a:solidFill>
                            <a:schemeClr val="dk1"/>
                          </a:solidFill>
                          <a:latin typeface="Arial" pitchFamily="34" charset="0"/>
                          <a:ea typeface="+mn-ea"/>
                          <a:cs typeface="Arial" pitchFamily="34" charset="0"/>
                        </a:rPr>
                        <a:t> gland, seminal vesicles, penis.</a:t>
                      </a:r>
                      <a:endParaRPr lang="en-US" sz="2200" dirty="0">
                        <a:latin typeface="Arial" pitchFamily="34" charset="0"/>
                        <a:cs typeface="Arial" pitchFamily="34" charset="0"/>
                      </a:endParaRPr>
                    </a:p>
                  </a:txBody>
                  <a:tcPr marT="45722" marB="45722"/>
                </a:tc>
                <a:tc>
                  <a:txBody>
                    <a:bodyPr/>
                    <a:lstStyle/>
                    <a:p>
                      <a:r>
                        <a:rPr lang="en-US" sz="1800" kern="1200" baseline="0" dirty="0" smtClean="0">
                          <a:solidFill>
                            <a:schemeClr val="dk1"/>
                          </a:solidFill>
                          <a:latin typeface="Arial" pitchFamily="34" charset="0"/>
                          <a:ea typeface="+mn-ea"/>
                          <a:cs typeface="Arial" pitchFamily="34" charset="0"/>
                        </a:rPr>
                        <a:t>P. 416-417</a:t>
                      </a:r>
                      <a:endParaRPr lang="en-US" sz="1800" dirty="0">
                        <a:latin typeface="Arial" pitchFamily="34" charset="0"/>
                        <a:cs typeface="Arial" pitchFamily="34" charset="0"/>
                      </a:endParaRPr>
                    </a:p>
                  </a:txBody>
                  <a:tcPr marT="45722" marB="45722"/>
                </a:tc>
              </a:tr>
              <a:tr h="1097337">
                <a:tc>
                  <a:txBody>
                    <a:bodyPr/>
                    <a:lstStyle/>
                    <a:p>
                      <a:r>
                        <a:rPr lang="en-CA" sz="1800" dirty="0" smtClean="0">
                          <a:latin typeface="Arial" pitchFamily="34" charset="0"/>
                          <a:cs typeface="Arial" pitchFamily="34" charset="0"/>
                        </a:rPr>
                        <a:t>P2</a:t>
                      </a:r>
                      <a:endParaRPr lang="en-US" sz="1800" dirty="0">
                        <a:latin typeface="Arial" pitchFamily="34" charset="0"/>
                        <a:cs typeface="Arial" pitchFamily="34" charset="0"/>
                      </a:endParaRP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latin typeface="Arial" pitchFamily="34" charset="0"/>
                          <a:ea typeface="+mn-ea"/>
                          <a:cs typeface="Arial" pitchFamily="34" charset="0"/>
                        </a:rPr>
                        <a:t>Demonstrate a knowledge of the path of sperm from the </a:t>
                      </a:r>
                      <a:r>
                        <a:rPr lang="en-US" sz="2200" kern="1200" baseline="0" dirty="0" err="1" smtClean="0">
                          <a:solidFill>
                            <a:schemeClr val="dk1"/>
                          </a:solidFill>
                          <a:latin typeface="Arial" pitchFamily="34" charset="0"/>
                          <a:ea typeface="+mn-ea"/>
                          <a:cs typeface="Arial" pitchFamily="34" charset="0"/>
                        </a:rPr>
                        <a:t>seminiferous</a:t>
                      </a:r>
                      <a:r>
                        <a:rPr lang="en-US" sz="2200" kern="1200" baseline="0" dirty="0" smtClean="0">
                          <a:solidFill>
                            <a:schemeClr val="dk1"/>
                          </a:solidFill>
                          <a:latin typeface="Arial" pitchFamily="34" charset="0"/>
                          <a:ea typeface="+mn-ea"/>
                          <a:cs typeface="Arial" pitchFamily="34" charset="0"/>
                        </a:rPr>
                        <a:t> tubules to the urethral opening.</a:t>
                      </a:r>
                      <a:endParaRPr lang="en-US" sz="2200" dirty="0">
                        <a:latin typeface="Arial" pitchFamily="34" charset="0"/>
                        <a:cs typeface="Arial" pitchFamily="34" charset="0"/>
                      </a:endParaRPr>
                    </a:p>
                  </a:txBody>
                  <a:tcPr marT="45722" marB="45722"/>
                </a:tc>
                <a:tc>
                  <a:txBody>
                    <a:bodyPr/>
                    <a:lstStyle/>
                    <a:p>
                      <a:r>
                        <a:rPr lang="en-CA" sz="1800" dirty="0" smtClean="0">
                          <a:latin typeface="Arial" pitchFamily="34" charset="0"/>
                          <a:cs typeface="Arial" pitchFamily="34" charset="0"/>
                        </a:rPr>
                        <a:t>P. 414-415</a:t>
                      </a:r>
                      <a:endParaRPr lang="en-US" sz="1800" dirty="0">
                        <a:latin typeface="Arial" pitchFamily="34" charset="0"/>
                        <a:cs typeface="Arial" pitchFamily="34" charset="0"/>
                      </a:endParaRPr>
                    </a:p>
                  </a:txBody>
                  <a:tcPr marT="45722" marB="45722"/>
                </a:tc>
              </a:tr>
              <a:tr h="426742">
                <a:tc>
                  <a:txBody>
                    <a:bodyPr/>
                    <a:lstStyle/>
                    <a:p>
                      <a:r>
                        <a:rPr lang="en-CA" sz="1800" dirty="0" smtClean="0">
                          <a:latin typeface="Arial" pitchFamily="34" charset="0"/>
                          <a:cs typeface="Arial" pitchFamily="34" charset="0"/>
                        </a:rPr>
                        <a:t>P3</a:t>
                      </a:r>
                      <a:endParaRPr lang="en-US" sz="1800" dirty="0">
                        <a:latin typeface="Arial" pitchFamily="34" charset="0"/>
                        <a:cs typeface="Arial" pitchFamily="34" charset="0"/>
                      </a:endParaRPr>
                    </a:p>
                  </a:txBody>
                  <a:tcPr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latin typeface="Arial" pitchFamily="34" charset="0"/>
                          <a:ea typeface="+mn-ea"/>
                          <a:cs typeface="Arial" pitchFamily="34" charset="0"/>
                        </a:rPr>
                        <a:t>List the functions of seminal fluid.</a:t>
                      </a:r>
                      <a:endParaRPr lang="en-US" sz="2200" dirty="0">
                        <a:latin typeface="Arial" pitchFamily="34" charset="0"/>
                        <a:cs typeface="Arial" pitchFamily="34" charset="0"/>
                      </a:endParaRPr>
                    </a:p>
                  </a:txBody>
                  <a:tcPr marT="45722" marB="45722"/>
                </a:tc>
                <a:tc>
                  <a:txBody>
                    <a:bodyPr/>
                    <a:lstStyle/>
                    <a:p>
                      <a:r>
                        <a:rPr lang="en-US" sz="1800" kern="1200" baseline="0" dirty="0" smtClean="0">
                          <a:solidFill>
                            <a:schemeClr val="dk1"/>
                          </a:solidFill>
                          <a:latin typeface="Arial" pitchFamily="34" charset="0"/>
                          <a:ea typeface="+mn-ea"/>
                          <a:cs typeface="Arial" pitchFamily="34" charset="0"/>
                        </a:rPr>
                        <a:t>P. 414-415</a:t>
                      </a:r>
                      <a:endParaRPr lang="en-US" sz="1800" dirty="0">
                        <a:latin typeface="Arial" pitchFamily="34" charset="0"/>
                        <a:cs typeface="Arial" pitchFamily="34" charset="0"/>
                      </a:endParaRPr>
                    </a:p>
                  </a:txBody>
                  <a:tcPr marT="45722" marB="45722"/>
                </a:tc>
              </a:tr>
              <a:tr h="762040">
                <a:tc>
                  <a:txBody>
                    <a:bodyPr/>
                    <a:lstStyle/>
                    <a:p>
                      <a:r>
                        <a:rPr lang="en-CA" sz="1800" dirty="0" smtClean="0">
                          <a:latin typeface="Arial" pitchFamily="34" charset="0"/>
                          <a:cs typeface="Arial" pitchFamily="34" charset="0"/>
                        </a:rPr>
                        <a:t>P4</a:t>
                      </a:r>
                      <a:endParaRPr lang="en-US" sz="1800" dirty="0">
                        <a:latin typeface="Arial" pitchFamily="34" charset="0"/>
                        <a:cs typeface="Arial" pitchFamily="34" charset="0"/>
                      </a:endParaRPr>
                    </a:p>
                  </a:txBody>
                  <a:tcPr marT="45722" marB="45722"/>
                </a:tc>
                <a:tc>
                  <a:txBody>
                    <a:bodyPr/>
                    <a:lstStyle/>
                    <a:p>
                      <a:r>
                        <a:rPr lang="en-US" sz="2200" kern="1200" baseline="0" dirty="0" smtClean="0">
                          <a:solidFill>
                            <a:schemeClr val="dk1"/>
                          </a:solidFill>
                          <a:latin typeface="Arial" pitchFamily="34" charset="0"/>
                          <a:ea typeface="+mn-ea"/>
                          <a:cs typeface="Arial" pitchFamily="34" charset="0"/>
                        </a:rPr>
                        <a:t>Identify the tail, </a:t>
                      </a:r>
                      <a:r>
                        <a:rPr lang="en-US" sz="2200" kern="1200" baseline="0" dirty="0" err="1" smtClean="0">
                          <a:solidFill>
                            <a:schemeClr val="dk1"/>
                          </a:solidFill>
                          <a:latin typeface="Arial" pitchFamily="34" charset="0"/>
                          <a:ea typeface="+mn-ea"/>
                          <a:cs typeface="Arial" pitchFamily="34" charset="0"/>
                        </a:rPr>
                        <a:t>midpiece</a:t>
                      </a:r>
                      <a:r>
                        <a:rPr lang="en-US" sz="2200" kern="1200" baseline="0" dirty="0" smtClean="0">
                          <a:solidFill>
                            <a:schemeClr val="dk1"/>
                          </a:solidFill>
                          <a:latin typeface="Arial" pitchFamily="34" charset="0"/>
                          <a:ea typeface="+mn-ea"/>
                          <a:cs typeface="Arial" pitchFamily="34" charset="0"/>
                        </a:rPr>
                        <a:t>, head, and </a:t>
                      </a:r>
                      <a:r>
                        <a:rPr lang="en-US" sz="2200" kern="1200" baseline="0" dirty="0" err="1" smtClean="0">
                          <a:solidFill>
                            <a:schemeClr val="dk1"/>
                          </a:solidFill>
                          <a:latin typeface="Arial" pitchFamily="34" charset="0"/>
                          <a:ea typeface="+mn-ea"/>
                          <a:cs typeface="Arial" pitchFamily="34" charset="0"/>
                        </a:rPr>
                        <a:t>acrosome</a:t>
                      </a:r>
                      <a:r>
                        <a:rPr lang="en-US" sz="2200" kern="1200" baseline="0" dirty="0" smtClean="0">
                          <a:solidFill>
                            <a:schemeClr val="dk1"/>
                          </a:solidFill>
                          <a:latin typeface="Arial" pitchFamily="34" charset="0"/>
                          <a:ea typeface="+mn-ea"/>
                          <a:cs typeface="Arial" pitchFamily="34" charset="0"/>
                        </a:rPr>
                        <a:t> of a mature sperm and state their functions.</a:t>
                      </a:r>
                      <a:endParaRPr lang="en-US" sz="2200" dirty="0">
                        <a:latin typeface="Arial" pitchFamily="34" charset="0"/>
                        <a:cs typeface="Arial" pitchFamily="34" charset="0"/>
                      </a:endParaRPr>
                    </a:p>
                  </a:txBody>
                  <a:tcPr marT="45722" marB="45722"/>
                </a:tc>
                <a:tc>
                  <a:txBody>
                    <a:bodyPr/>
                    <a:lstStyle/>
                    <a:p>
                      <a:r>
                        <a:rPr lang="en-CA" sz="1800" dirty="0" smtClean="0">
                          <a:latin typeface="Arial" pitchFamily="34" charset="0"/>
                          <a:cs typeface="Arial" pitchFamily="34" charset="0"/>
                        </a:rPr>
                        <a:t>P. 416-417</a:t>
                      </a:r>
                      <a:endParaRPr lang="en-US" sz="1800" dirty="0">
                        <a:latin typeface="Arial" pitchFamily="34" charset="0"/>
                        <a:cs typeface="Arial" pitchFamily="34" charset="0"/>
                      </a:endParaRPr>
                    </a:p>
                  </a:txBody>
                  <a:tcPr marT="45722" marB="45722"/>
                </a:tc>
              </a:tr>
              <a:tr h="426742">
                <a:tc>
                  <a:txBody>
                    <a:bodyPr/>
                    <a:lstStyle/>
                    <a:p>
                      <a:r>
                        <a:rPr lang="en-CA" sz="1800" dirty="0" smtClean="0">
                          <a:latin typeface="Arial" pitchFamily="34" charset="0"/>
                          <a:cs typeface="Arial" pitchFamily="34" charset="0"/>
                        </a:rPr>
                        <a:t>P5</a:t>
                      </a:r>
                      <a:endParaRPr lang="en-US" sz="1800" dirty="0">
                        <a:latin typeface="Arial" pitchFamily="34" charset="0"/>
                        <a:cs typeface="Arial" pitchFamily="34" charset="0"/>
                      </a:endParaRPr>
                    </a:p>
                  </a:txBody>
                  <a:tcPr marT="45722" marB="45722"/>
                </a:tc>
                <a:tc>
                  <a:txBody>
                    <a:bodyPr/>
                    <a:lstStyle/>
                    <a:p>
                      <a:r>
                        <a:rPr lang="en-US" sz="2200" kern="1200" baseline="0" dirty="0" smtClean="0">
                          <a:solidFill>
                            <a:schemeClr val="dk1"/>
                          </a:solidFill>
                          <a:latin typeface="Arial" pitchFamily="34" charset="0"/>
                          <a:ea typeface="+mn-ea"/>
                          <a:cs typeface="Arial" pitchFamily="34" charset="0"/>
                        </a:rPr>
                        <a:t>Describe the functions of testosterone.</a:t>
                      </a:r>
                      <a:endParaRPr lang="en-US" sz="2200" dirty="0">
                        <a:latin typeface="Arial" pitchFamily="34" charset="0"/>
                        <a:cs typeface="Arial" pitchFamily="34" charset="0"/>
                      </a:endParaRPr>
                    </a:p>
                  </a:txBody>
                  <a:tcPr marT="45722" marB="45722"/>
                </a:tc>
                <a:tc>
                  <a:txBody>
                    <a:bodyPr/>
                    <a:lstStyle/>
                    <a:p>
                      <a:r>
                        <a:rPr lang="en-CA" sz="1800" dirty="0" smtClean="0">
                          <a:latin typeface="Arial" pitchFamily="34" charset="0"/>
                          <a:cs typeface="Arial" pitchFamily="34" charset="0"/>
                        </a:rPr>
                        <a:t>P. 417</a:t>
                      </a:r>
                      <a:endParaRPr lang="en-US" sz="1800" dirty="0">
                        <a:latin typeface="Arial" pitchFamily="34" charset="0"/>
                        <a:cs typeface="Arial" pitchFamily="34" charset="0"/>
                      </a:endParaRPr>
                    </a:p>
                  </a:txBody>
                  <a:tcPr marT="45722" marB="45722"/>
                </a:tc>
              </a:tr>
              <a:tr h="762040">
                <a:tc>
                  <a:txBody>
                    <a:bodyPr/>
                    <a:lstStyle/>
                    <a:p>
                      <a:r>
                        <a:rPr lang="en-CA" sz="1800" dirty="0" smtClean="0">
                          <a:latin typeface="Arial" pitchFamily="34" charset="0"/>
                          <a:cs typeface="Arial" pitchFamily="34" charset="0"/>
                        </a:rPr>
                        <a:t>P6</a:t>
                      </a:r>
                      <a:endParaRPr lang="en-US" sz="1800" dirty="0">
                        <a:latin typeface="Arial" pitchFamily="34" charset="0"/>
                        <a:cs typeface="Arial" pitchFamily="34" charset="0"/>
                      </a:endParaRPr>
                    </a:p>
                  </a:txBody>
                  <a:tcPr marT="45722" marB="45722"/>
                </a:tc>
                <a:tc>
                  <a:txBody>
                    <a:bodyPr/>
                    <a:lstStyle/>
                    <a:p>
                      <a:r>
                        <a:rPr lang="en-US" sz="2200" kern="1200" baseline="0" dirty="0" smtClean="0">
                          <a:solidFill>
                            <a:schemeClr val="dk1"/>
                          </a:solidFill>
                          <a:latin typeface="Arial" pitchFamily="34" charset="0"/>
                          <a:ea typeface="+mn-ea"/>
                          <a:cs typeface="Arial" pitchFamily="34" charset="0"/>
                        </a:rPr>
                        <a:t>Demonstrate a knowledge of the control of testosterone levels the endocrine system.</a:t>
                      </a:r>
                      <a:endParaRPr lang="en-US" sz="2200" dirty="0">
                        <a:latin typeface="Arial" pitchFamily="34" charset="0"/>
                        <a:cs typeface="Arial" pitchFamily="34" charset="0"/>
                      </a:endParaRPr>
                    </a:p>
                  </a:txBody>
                  <a:tcPr marT="45722" marB="45722"/>
                </a:tc>
                <a:tc>
                  <a:txBody>
                    <a:bodyPr/>
                    <a:lstStyle/>
                    <a:p>
                      <a:r>
                        <a:rPr lang="en-CA" sz="1800" dirty="0" smtClean="0">
                          <a:latin typeface="Arial" pitchFamily="34" charset="0"/>
                          <a:cs typeface="Arial" pitchFamily="34" charset="0"/>
                        </a:rPr>
                        <a:t>P.</a:t>
                      </a:r>
                      <a:r>
                        <a:rPr lang="en-CA" sz="1800" baseline="0" dirty="0" smtClean="0">
                          <a:latin typeface="Arial" pitchFamily="34" charset="0"/>
                          <a:cs typeface="Arial" pitchFamily="34" charset="0"/>
                        </a:rPr>
                        <a:t> 417</a:t>
                      </a:r>
                      <a:endParaRPr lang="en-US" sz="1800" dirty="0">
                        <a:latin typeface="Arial" pitchFamily="34" charset="0"/>
                        <a:cs typeface="Arial" pitchFamily="34" charset="0"/>
                      </a:endParaRPr>
                    </a:p>
                  </a:txBody>
                  <a:tcPr marT="45722" marB="45722"/>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1219200"/>
            <a:ext cx="8382000" cy="2432050"/>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a:t>
            </a:r>
            <a:r>
              <a:rPr lang="en-US" sz="2400" b="1" dirty="0">
                <a:ea typeface="+mn-ea"/>
                <a:cs typeface="Arial" pitchFamily="34" charset="0"/>
              </a:rPr>
              <a:t>testes</a:t>
            </a:r>
            <a:r>
              <a:rPr lang="en-US" sz="2400" dirty="0">
                <a:ea typeface="+mn-ea"/>
                <a:cs typeface="Arial" pitchFamily="34" charset="0"/>
              </a:rPr>
              <a:t> are a </a:t>
            </a:r>
            <a:r>
              <a:rPr lang="en-US" sz="2400" b="1" dirty="0">
                <a:solidFill>
                  <a:srgbClr val="FF0000"/>
                </a:solidFill>
                <a:effectLst>
                  <a:outerShdw blurRad="38100" dist="38100" dir="2700000" algn="tl">
                    <a:srgbClr val="000000">
                      <a:alpha val="43137"/>
                    </a:srgbClr>
                  </a:outerShdw>
                </a:effectLst>
                <a:ea typeface="+mn-ea"/>
                <a:cs typeface="Arial" pitchFamily="34" charset="0"/>
              </a:rPr>
              <a:t>pair of tightly coiled tubes </a:t>
            </a:r>
            <a:r>
              <a:rPr lang="en-US" sz="2400" dirty="0">
                <a:ea typeface="+mn-ea"/>
                <a:cs typeface="Arial" pitchFamily="34" charset="0"/>
              </a:rPr>
              <a:t>surrounded by several layers of connective tissues.  </a:t>
            </a:r>
          </a:p>
          <a:p>
            <a:pPr>
              <a:defRPr/>
            </a:pPr>
            <a:endParaRPr lang="en-US" sz="1600" dirty="0">
              <a:ea typeface="+mn-ea"/>
              <a:cs typeface="Arial" pitchFamily="34" charset="0"/>
            </a:endParaRPr>
          </a:p>
          <a:p>
            <a:pPr>
              <a:defRPr/>
            </a:pPr>
            <a:r>
              <a:rPr lang="en-US" sz="2400" dirty="0">
                <a:ea typeface="+mn-ea"/>
                <a:cs typeface="Arial" pitchFamily="34" charset="0"/>
              </a:rPr>
              <a:t>These tubes are the </a:t>
            </a:r>
            <a:r>
              <a:rPr lang="en-US" sz="2400" b="1" dirty="0">
                <a:solidFill>
                  <a:srgbClr val="FF0000"/>
                </a:solidFill>
                <a:effectLst>
                  <a:outerShdw blurRad="38100" dist="38100" dir="2700000" algn="tl">
                    <a:srgbClr val="000000">
                      <a:alpha val="43137"/>
                    </a:srgbClr>
                  </a:outerShdw>
                </a:effectLst>
                <a:ea typeface="+mn-ea"/>
                <a:cs typeface="Arial" pitchFamily="34" charset="0"/>
              </a:rPr>
              <a:t>SEMINIFEROUS TUBULES</a:t>
            </a:r>
            <a:r>
              <a:rPr lang="en-US" sz="2400" dirty="0">
                <a:ea typeface="+mn-ea"/>
                <a:cs typeface="Arial" pitchFamily="34" charset="0"/>
              </a:rPr>
              <a:t>, where sperm are produced by meiosis.  </a:t>
            </a:r>
          </a:p>
          <a:p>
            <a:pPr>
              <a:defRPr/>
            </a:pPr>
            <a:endParaRPr lang="en-US" sz="1600" dirty="0">
              <a:ea typeface="+mn-ea"/>
              <a:cs typeface="Arial" pitchFamily="34" charset="0"/>
            </a:endParaRPr>
          </a:p>
          <a:p>
            <a:pPr>
              <a:defRPr/>
            </a:pPr>
            <a:r>
              <a:rPr lang="en-US" sz="2400" dirty="0">
                <a:ea typeface="+mn-ea"/>
                <a:cs typeface="Arial" pitchFamily="34" charset="0"/>
              </a:rPr>
              <a:t>About </a:t>
            </a:r>
            <a:r>
              <a:rPr lang="en-US" sz="2400" b="1" dirty="0">
                <a:solidFill>
                  <a:srgbClr val="FF0000"/>
                </a:solidFill>
                <a:effectLst>
                  <a:outerShdw blurRad="38100" dist="38100" dir="2700000" algn="tl">
                    <a:srgbClr val="000000">
                      <a:alpha val="43137"/>
                    </a:srgbClr>
                  </a:outerShdw>
                </a:effectLst>
                <a:ea typeface="+mn-ea"/>
                <a:cs typeface="Arial" pitchFamily="34" charset="0"/>
              </a:rPr>
              <a:t>250 meters </a:t>
            </a:r>
            <a:r>
              <a:rPr lang="en-US" sz="2400" dirty="0">
                <a:ea typeface="+mn-ea"/>
                <a:cs typeface="Arial" pitchFamily="34" charset="0"/>
              </a:rPr>
              <a:t>of tubules are packed into each testis.</a:t>
            </a:r>
          </a:p>
        </p:txBody>
      </p:sp>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7891"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37892" name="Picture 2" descr="http://www.udel.edu/biology/Wags/histopage/wagnerart/coloredempage/seminiferous%20tubule.gif"/>
          <p:cNvPicPr>
            <a:picLocks noChangeAspect="1" noChangeArrowheads="1"/>
          </p:cNvPicPr>
          <p:nvPr/>
        </p:nvPicPr>
        <p:blipFill>
          <a:blip r:embed="rId3" cstate="print"/>
          <a:srcRect/>
          <a:stretch>
            <a:fillRect/>
          </a:stretch>
        </p:blipFill>
        <p:spPr bwMode="auto">
          <a:xfrm>
            <a:off x="5867400" y="4060825"/>
            <a:ext cx="2984500" cy="2339975"/>
          </a:xfrm>
          <a:prstGeom prst="rect">
            <a:avLst/>
          </a:prstGeom>
          <a:noFill/>
          <a:ln w="9525">
            <a:noFill/>
            <a:miter lim="800000"/>
            <a:headEnd/>
            <a:tailEnd/>
          </a:ln>
        </p:spPr>
      </p:pic>
      <p:pic>
        <p:nvPicPr>
          <p:cNvPr id="37893" name="Picture 4" descr="http://www.dmacc.edu/Instructors/rbwollaston/Reproductive%20System/Cross_section_of_testicle.gif"/>
          <p:cNvPicPr>
            <a:picLocks noChangeAspect="1" noChangeArrowheads="1"/>
          </p:cNvPicPr>
          <p:nvPr/>
        </p:nvPicPr>
        <p:blipFill>
          <a:blip r:embed="rId4" cstate="print">
            <a:lum bright="-10000" contrast="20000"/>
          </a:blip>
          <a:srcRect/>
          <a:stretch>
            <a:fillRect/>
          </a:stretch>
        </p:blipFill>
        <p:spPr bwMode="auto">
          <a:xfrm>
            <a:off x="457200" y="3886200"/>
            <a:ext cx="5238750" cy="27146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8914"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38915" name="Picture 4" descr="http://www.dmacc.edu/Instructors/rbwollaston/Reproductive%20System/Cross_section_of_testicle.gif"/>
          <p:cNvPicPr>
            <a:picLocks noChangeAspect="1" noChangeArrowheads="1"/>
          </p:cNvPicPr>
          <p:nvPr/>
        </p:nvPicPr>
        <p:blipFill>
          <a:blip r:embed="rId3" cstate="print">
            <a:lum bright="-10000" contrast="20000"/>
          </a:blip>
          <a:srcRect/>
          <a:stretch>
            <a:fillRect/>
          </a:stretch>
        </p:blipFill>
        <p:spPr bwMode="auto">
          <a:xfrm>
            <a:off x="304800" y="1447800"/>
            <a:ext cx="8474075" cy="4391025"/>
          </a:xfrm>
          <a:prstGeom prst="rect">
            <a:avLst/>
          </a:prstGeom>
          <a:noFill/>
          <a:ln w="57150">
            <a:solidFill>
              <a:schemeClr val="tx1"/>
            </a:solidFill>
            <a:miter lim="800000"/>
            <a:headEnd/>
            <a:tailEnd/>
          </a:ln>
        </p:spPr>
      </p:pic>
      <p:sp>
        <p:nvSpPr>
          <p:cNvPr id="9" name="Rounded Rectangle 8"/>
          <p:cNvSpPr/>
          <p:nvPr/>
        </p:nvSpPr>
        <p:spPr>
          <a:xfrm>
            <a:off x="304800" y="3352800"/>
            <a:ext cx="23622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4724400" y="5486400"/>
            <a:ext cx="13716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6553200" y="3048000"/>
            <a:ext cx="22098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39938"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39939" name="Picture 4" descr="http://www.dmacc.edu/Instructors/rbwollaston/Reproductive%20System/Cross_section_of_testicle.gif"/>
          <p:cNvPicPr>
            <a:picLocks noChangeAspect="1" noChangeArrowheads="1"/>
          </p:cNvPicPr>
          <p:nvPr/>
        </p:nvPicPr>
        <p:blipFill>
          <a:blip r:embed="rId3" cstate="print">
            <a:lum bright="-10000" contrast="20000"/>
          </a:blip>
          <a:srcRect/>
          <a:stretch>
            <a:fillRect/>
          </a:stretch>
        </p:blipFill>
        <p:spPr bwMode="auto">
          <a:xfrm>
            <a:off x="304800" y="1447800"/>
            <a:ext cx="8474075" cy="4391025"/>
          </a:xfrm>
          <a:prstGeom prst="rect">
            <a:avLst/>
          </a:prstGeom>
          <a:noFill/>
          <a:ln w="57150">
            <a:solidFill>
              <a:schemeClr val="tx1"/>
            </a:solidFill>
            <a:miter lim="800000"/>
            <a:headEnd/>
            <a:tailEnd/>
          </a:ln>
        </p:spPr>
      </p:pic>
      <p:sp>
        <p:nvSpPr>
          <p:cNvPr id="9" name="Rounded Rectangle 8"/>
          <p:cNvSpPr/>
          <p:nvPr/>
        </p:nvSpPr>
        <p:spPr>
          <a:xfrm>
            <a:off x="304800" y="3352800"/>
            <a:ext cx="23622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4724400" y="5486400"/>
            <a:ext cx="13716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40962"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40963" name="Picture 4" descr="http://www.dmacc.edu/Instructors/rbwollaston/Reproductive%20System/Cross_section_of_testicle.gif"/>
          <p:cNvPicPr>
            <a:picLocks noChangeAspect="1" noChangeArrowheads="1"/>
          </p:cNvPicPr>
          <p:nvPr/>
        </p:nvPicPr>
        <p:blipFill>
          <a:blip r:embed="rId3" cstate="print">
            <a:lum bright="-10000" contrast="20000"/>
          </a:blip>
          <a:srcRect/>
          <a:stretch>
            <a:fillRect/>
          </a:stretch>
        </p:blipFill>
        <p:spPr bwMode="auto">
          <a:xfrm>
            <a:off x="304800" y="1447800"/>
            <a:ext cx="8474075" cy="4391025"/>
          </a:xfrm>
          <a:prstGeom prst="rect">
            <a:avLst/>
          </a:prstGeom>
          <a:noFill/>
          <a:ln w="57150">
            <a:solidFill>
              <a:schemeClr val="tx1"/>
            </a:solidFill>
            <a:miter lim="800000"/>
            <a:headEnd/>
            <a:tailEnd/>
          </a:ln>
        </p:spPr>
      </p:pic>
      <p:sp>
        <p:nvSpPr>
          <p:cNvPr id="9" name="Rounded Rectangle 8"/>
          <p:cNvSpPr/>
          <p:nvPr/>
        </p:nvSpPr>
        <p:spPr>
          <a:xfrm>
            <a:off x="304800" y="3352800"/>
            <a:ext cx="2362200" cy="30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41986"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41987" name="Picture 4" descr="http://www.dmacc.edu/Instructors/rbwollaston/Reproductive%20System/Cross_section_of_testicle.gif"/>
          <p:cNvPicPr>
            <a:picLocks noChangeAspect="1" noChangeArrowheads="1"/>
          </p:cNvPicPr>
          <p:nvPr/>
        </p:nvPicPr>
        <p:blipFill>
          <a:blip r:embed="rId3" cstate="print">
            <a:lum bright="-10000" contrast="20000"/>
          </a:blip>
          <a:srcRect/>
          <a:stretch>
            <a:fillRect/>
          </a:stretch>
        </p:blipFill>
        <p:spPr bwMode="auto">
          <a:xfrm>
            <a:off x="304800" y="1447800"/>
            <a:ext cx="8474075" cy="43910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1395413"/>
            <a:ext cx="8458200" cy="2185987"/>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a:t>
            </a:r>
            <a:r>
              <a:rPr lang="en-US" sz="2400" b="1" dirty="0">
                <a:solidFill>
                  <a:srgbClr val="FF0000"/>
                </a:solidFill>
                <a:effectLst>
                  <a:outerShdw blurRad="38100" dist="38100" dir="2700000" algn="tl">
                    <a:srgbClr val="000000">
                      <a:alpha val="43137"/>
                    </a:srgbClr>
                  </a:outerShdw>
                </a:effectLst>
                <a:ea typeface="+mn-ea"/>
                <a:cs typeface="Arial" pitchFamily="34" charset="0"/>
              </a:rPr>
              <a:t>INTERSTITIAL CELLS </a:t>
            </a:r>
            <a:r>
              <a:rPr lang="en-US" sz="2400" dirty="0">
                <a:ea typeface="+mn-ea"/>
                <a:cs typeface="Arial" pitchFamily="34" charset="0"/>
              </a:rPr>
              <a:t>are scattered between the </a:t>
            </a:r>
            <a:r>
              <a:rPr lang="en-US" sz="2400" dirty="0" err="1">
                <a:ea typeface="+mn-ea"/>
                <a:cs typeface="Arial" pitchFamily="34" charset="0"/>
              </a:rPr>
              <a:t>seminiferous</a:t>
            </a:r>
            <a:r>
              <a:rPr lang="en-US" sz="2400" dirty="0">
                <a:ea typeface="+mn-ea"/>
                <a:cs typeface="Arial" pitchFamily="34" charset="0"/>
              </a:rPr>
              <a:t> tubules in the testes.  </a:t>
            </a:r>
          </a:p>
          <a:p>
            <a:pPr>
              <a:defRPr/>
            </a:pPr>
            <a:endParaRPr lang="en-US" sz="2400" dirty="0">
              <a:ea typeface="+mn-ea"/>
              <a:cs typeface="Arial" pitchFamily="34" charset="0"/>
            </a:endParaRPr>
          </a:p>
          <a:p>
            <a:pPr>
              <a:defRPr/>
            </a:pPr>
            <a:r>
              <a:rPr lang="en-US" sz="2400" dirty="0">
                <a:ea typeface="+mn-ea"/>
                <a:cs typeface="Arial" pitchFamily="34" charset="0"/>
              </a:rPr>
              <a:t>These cells </a:t>
            </a:r>
            <a:r>
              <a:rPr lang="en-US" sz="2400" b="1" dirty="0">
                <a:solidFill>
                  <a:srgbClr val="FF0000"/>
                </a:solidFill>
                <a:effectLst>
                  <a:outerShdw blurRad="38100" dist="38100" dir="2700000" algn="tl">
                    <a:srgbClr val="000000">
                      <a:alpha val="43137"/>
                    </a:srgbClr>
                  </a:outerShdw>
                </a:effectLst>
                <a:ea typeface="+mn-ea"/>
                <a:cs typeface="Arial" pitchFamily="34" charset="0"/>
              </a:rPr>
              <a:t>produce testosterone</a:t>
            </a:r>
            <a:r>
              <a:rPr lang="en-US" sz="2400" dirty="0">
                <a:ea typeface="+mn-ea"/>
                <a:cs typeface="Arial" pitchFamily="34" charset="0"/>
              </a:rPr>
              <a:t>.</a:t>
            </a:r>
          </a:p>
          <a:p>
            <a:pPr>
              <a:defRPr/>
            </a:pPr>
            <a:endParaRPr lang="en-US" sz="1600" dirty="0">
              <a:latin typeface="Calibri" pitchFamily="34" charset="0"/>
              <a:ea typeface="+mn-ea"/>
            </a:endParaRPr>
          </a:p>
          <a:p>
            <a:pPr>
              <a:defRPr/>
            </a:pPr>
            <a:endParaRPr lang="en-US" sz="2400" dirty="0">
              <a:latin typeface="Calibri" pitchFamily="34" charset="0"/>
              <a:ea typeface="+mn-ea"/>
            </a:endParaRPr>
          </a:p>
        </p:txBody>
      </p:sp>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43011"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43012" name="Picture 4" descr="http://webanatomy.net/histology/reproductive/interstitial_cells.jpg"/>
          <p:cNvPicPr>
            <a:picLocks noChangeAspect="1" noChangeArrowheads="1"/>
          </p:cNvPicPr>
          <p:nvPr/>
        </p:nvPicPr>
        <p:blipFill>
          <a:blip r:embed="rId3" cstate="print"/>
          <a:srcRect/>
          <a:stretch>
            <a:fillRect/>
          </a:stretch>
        </p:blipFill>
        <p:spPr bwMode="auto">
          <a:xfrm>
            <a:off x="533400" y="3276600"/>
            <a:ext cx="8348663" cy="3381375"/>
          </a:xfrm>
          <a:prstGeom prst="rect">
            <a:avLst/>
          </a:prstGeom>
          <a:noFill/>
          <a:ln w="57150">
            <a:solidFill>
              <a:schemeClr val="tx1"/>
            </a:solidFill>
            <a:miter lim="800000"/>
            <a:headEnd/>
            <a:tailEnd/>
          </a:ln>
        </p:spPr>
      </p:pic>
      <p:cxnSp>
        <p:nvCxnSpPr>
          <p:cNvPr id="8" name="Straight Arrow Connector 7"/>
          <p:cNvCxnSpPr/>
          <p:nvPr/>
        </p:nvCxnSpPr>
        <p:spPr>
          <a:xfrm>
            <a:off x="76200" y="5029200"/>
            <a:ext cx="3733800" cy="1219200"/>
          </a:xfrm>
          <a:prstGeom prst="straightConnector1">
            <a:avLst/>
          </a:prstGeom>
          <a:ln w="76200">
            <a:solidFill>
              <a:srgbClr val="FF0000"/>
            </a:solidFill>
            <a:tailEnd type="arrow"/>
          </a:ln>
          <a:effectLst>
            <a:glow rad="101600">
              <a:schemeClr val="tx1">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81000" y="1371600"/>
            <a:ext cx="5029200" cy="4032250"/>
          </a:xfrm>
          <a:prstGeom prst="rect">
            <a:avLst/>
          </a:prstGeom>
          <a:noFill/>
          <a:ln w="9525">
            <a:noFill/>
            <a:miter lim="800000"/>
            <a:headEnd/>
            <a:tailEnd/>
          </a:ln>
        </p:spPr>
        <p:txBody>
          <a:bodyPr>
            <a:spAutoFit/>
          </a:bodyPr>
          <a:lstStyle/>
          <a:p>
            <a:pPr>
              <a:defRPr/>
            </a:pPr>
            <a:r>
              <a:rPr lang="en-US" sz="2400" dirty="0">
                <a:ea typeface="+mn-ea"/>
                <a:cs typeface="Arial" pitchFamily="34" charset="0"/>
              </a:rPr>
              <a:t>Sperm production cannot occur at normal body temperature.</a:t>
            </a:r>
          </a:p>
          <a:p>
            <a:pPr>
              <a:defRPr/>
            </a:pPr>
            <a:endParaRPr lang="en-US" sz="2400" dirty="0">
              <a:ea typeface="+mn-ea"/>
              <a:cs typeface="Arial" pitchFamily="34" charset="0"/>
            </a:endParaRPr>
          </a:p>
          <a:p>
            <a:pPr>
              <a:defRPr/>
            </a:pPr>
            <a:r>
              <a:rPr lang="en-US" sz="2400" dirty="0">
                <a:ea typeface="+mn-ea"/>
                <a:cs typeface="Arial" pitchFamily="34" charset="0"/>
              </a:rPr>
              <a:t>So just </a:t>
            </a:r>
            <a:r>
              <a:rPr lang="en-US" sz="2400" b="1" dirty="0">
                <a:solidFill>
                  <a:srgbClr val="FF0000"/>
                </a:solidFill>
                <a:effectLst>
                  <a:outerShdw blurRad="38100" dist="38100" dir="2700000" algn="tl">
                    <a:srgbClr val="000000">
                      <a:alpha val="43137"/>
                    </a:srgbClr>
                  </a:outerShdw>
                </a:effectLst>
                <a:ea typeface="+mn-ea"/>
                <a:cs typeface="Arial" pitchFamily="34" charset="0"/>
              </a:rPr>
              <a:t>before birth</a:t>
            </a:r>
            <a:r>
              <a:rPr lang="en-US" sz="2400" dirty="0">
                <a:ea typeface="+mn-ea"/>
                <a:cs typeface="Arial" pitchFamily="34" charset="0"/>
              </a:rPr>
              <a:t>, the </a:t>
            </a:r>
            <a:r>
              <a:rPr lang="en-US" sz="2400" b="1" dirty="0">
                <a:solidFill>
                  <a:srgbClr val="FF0000"/>
                </a:solidFill>
                <a:effectLst>
                  <a:outerShdw blurRad="38100" dist="38100" dir="2700000" algn="tl">
                    <a:srgbClr val="000000">
                      <a:alpha val="43137"/>
                    </a:srgbClr>
                  </a:outerShdw>
                </a:effectLst>
                <a:ea typeface="+mn-ea"/>
                <a:cs typeface="Arial" pitchFamily="34" charset="0"/>
              </a:rPr>
              <a:t>testes descend </a:t>
            </a:r>
            <a:r>
              <a:rPr lang="en-US" sz="2400" dirty="0">
                <a:ea typeface="+mn-ea"/>
                <a:cs typeface="Arial" pitchFamily="34" charset="0"/>
              </a:rPr>
              <a:t>to hang outside the abdominal cavity in the scrotum, a fold of skin.  </a:t>
            </a:r>
          </a:p>
          <a:p>
            <a:pPr>
              <a:defRPr/>
            </a:pPr>
            <a:endParaRPr lang="en-US" sz="1600" dirty="0">
              <a:ea typeface="+mn-ea"/>
              <a:cs typeface="Arial" pitchFamily="34" charset="0"/>
            </a:endParaRPr>
          </a:p>
          <a:p>
            <a:pPr>
              <a:defRPr/>
            </a:pPr>
            <a:r>
              <a:rPr lang="en-US" sz="2400" dirty="0">
                <a:ea typeface="+mn-ea"/>
                <a:cs typeface="Arial" pitchFamily="34" charset="0"/>
              </a:rPr>
              <a:t>The temperature in the scrotum is </a:t>
            </a:r>
            <a:r>
              <a:rPr lang="en-US" sz="2400" b="1" dirty="0">
                <a:solidFill>
                  <a:srgbClr val="FF0000"/>
                </a:solidFill>
                <a:effectLst>
                  <a:outerShdw blurRad="38100" dist="38100" dir="2700000" algn="tl">
                    <a:srgbClr val="000000">
                      <a:alpha val="43137"/>
                    </a:srgbClr>
                  </a:outerShdw>
                </a:effectLst>
                <a:ea typeface="+mn-ea"/>
                <a:cs typeface="Arial" pitchFamily="34" charset="0"/>
              </a:rPr>
              <a:t>~2</a:t>
            </a:r>
            <a:r>
              <a:rPr lang="en-US" sz="2400" b="1" baseline="30000" dirty="0">
                <a:solidFill>
                  <a:srgbClr val="FF0000"/>
                </a:solidFill>
                <a:effectLst>
                  <a:outerShdw blurRad="38100" dist="38100" dir="2700000" algn="tl">
                    <a:srgbClr val="000000">
                      <a:alpha val="43137"/>
                    </a:srgbClr>
                  </a:outerShdw>
                </a:effectLst>
                <a:ea typeface="+mn-ea"/>
                <a:cs typeface="Arial" pitchFamily="34" charset="0"/>
              </a:rPr>
              <a:t>o</a:t>
            </a:r>
            <a:r>
              <a:rPr lang="en-US" sz="2400" b="1" dirty="0">
                <a:solidFill>
                  <a:srgbClr val="FF0000"/>
                </a:solidFill>
                <a:effectLst>
                  <a:outerShdw blurRad="38100" dist="38100" dir="2700000" algn="tl">
                    <a:srgbClr val="000000">
                      <a:alpha val="43137"/>
                    </a:srgbClr>
                  </a:outerShdw>
                </a:effectLst>
                <a:ea typeface="+mn-ea"/>
                <a:cs typeface="Arial" pitchFamily="34" charset="0"/>
              </a:rPr>
              <a:t>C below body temperature</a:t>
            </a:r>
            <a:r>
              <a:rPr lang="en-US" sz="2400" dirty="0">
                <a:ea typeface="+mn-ea"/>
                <a:cs typeface="Arial" pitchFamily="34" charset="0"/>
              </a:rPr>
              <a:t>.</a:t>
            </a:r>
          </a:p>
          <a:p>
            <a:pPr>
              <a:defRPr/>
            </a:pPr>
            <a:endParaRPr lang="en-US" sz="2400" dirty="0">
              <a:latin typeface="Calibri" pitchFamily="34" charset="0"/>
              <a:ea typeface="+mn-ea"/>
            </a:endParaRPr>
          </a:p>
        </p:txBody>
      </p:sp>
      <p:sp>
        <p:nvSpPr>
          <p:cNvPr id="3" name="Rectangle 2"/>
          <p:cNvSpPr/>
          <p:nvPr/>
        </p:nvSpPr>
        <p:spPr>
          <a:xfrm>
            <a:off x="1219200" y="76200"/>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44035"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44036" name="Picture 6" descr="http://ergonomenon.files.wordpress.com/2006/10/jeans2tight1.jpg"/>
          <p:cNvPicPr>
            <a:picLocks noChangeAspect="1" noChangeArrowheads="1"/>
          </p:cNvPicPr>
          <p:nvPr/>
        </p:nvPicPr>
        <p:blipFill>
          <a:blip r:embed="rId3" cstate="print">
            <a:lum bright="-10000" contrast="20000"/>
          </a:blip>
          <a:srcRect/>
          <a:stretch>
            <a:fillRect/>
          </a:stretch>
        </p:blipFill>
        <p:spPr bwMode="auto">
          <a:xfrm>
            <a:off x="5745163" y="990600"/>
            <a:ext cx="3122612" cy="563880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descr="A&amp;P2_reproductive_system_lab_htm_txt_repro_6.gif"/>
          <p:cNvPicPr>
            <a:picLocks noChangeAspect="1"/>
          </p:cNvPicPr>
          <p:nvPr/>
        </p:nvPicPr>
        <p:blipFill>
          <a:blip r:embed="rId2" cstate="print"/>
          <a:srcRect/>
          <a:stretch>
            <a:fillRect/>
          </a:stretch>
        </p:blipFill>
        <p:spPr bwMode="auto">
          <a:xfrm>
            <a:off x="0" y="0"/>
            <a:ext cx="9144000" cy="68580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143000"/>
            <a:ext cx="8534400" cy="2308225"/>
          </a:xfrm>
          <a:prstGeom prst="rect">
            <a:avLst/>
          </a:prstGeom>
          <a:noFill/>
        </p:spPr>
        <p:txBody>
          <a:bodyPr>
            <a:spAutoFit/>
          </a:bodyPr>
          <a:lstStyle/>
          <a:p>
            <a:r>
              <a:rPr lang="en-US" sz="2400" b="1">
                <a:solidFill>
                  <a:srgbClr val="FF0000"/>
                </a:solidFill>
                <a:effectLst>
                  <a:outerShdw blurRad="38100" dist="38100" dir="2700000" algn="tl">
                    <a:srgbClr val="C0C0C0"/>
                  </a:outerShdw>
                </a:effectLst>
                <a:cs typeface="Arial" pitchFamily="34" charset="0"/>
              </a:rPr>
              <a:t>SPERMATOGENESIS</a:t>
            </a:r>
          </a:p>
          <a:p>
            <a:r>
              <a:rPr lang="en-US" sz="2400">
                <a:cs typeface="Arial" pitchFamily="34" charset="0"/>
              </a:rPr>
              <a:t>The process from </a:t>
            </a:r>
            <a:r>
              <a:rPr lang="en-US" sz="2400" b="1">
                <a:solidFill>
                  <a:srgbClr val="FF0000"/>
                </a:solidFill>
                <a:effectLst>
                  <a:outerShdw blurRad="38100" dist="38100" dir="2700000" algn="tl">
                    <a:srgbClr val="C0C0C0"/>
                  </a:outerShdw>
                </a:effectLst>
                <a:cs typeface="Arial" pitchFamily="34" charset="0"/>
              </a:rPr>
              <a:t>spermatogonia to motile sperm</a:t>
            </a:r>
            <a:r>
              <a:rPr lang="en-US" sz="2400">
                <a:cs typeface="Arial" pitchFamily="34" charset="0"/>
              </a:rPr>
              <a:t>, takes </a:t>
            </a:r>
            <a:r>
              <a:rPr lang="en-US" sz="2400" b="1">
                <a:solidFill>
                  <a:srgbClr val="FF0000"/>
                </a:solidFill>
                <a:effectLst>
                  <a:outerShdw blurRad="38100" dist="38100" dir="2700000" algn="tl">
                    <a:srgbClr val="C0C0C0"/>
                  </a:outerShdw>
                </a:effectLst>
                <a:cs typeface="Arial" pitchFamily="34" charset="0"/>
              </a:rPr>
              <a:t>65-75 days</a:t>
            </a:r>
            <a:r>
              <a:rPr lang="en-US" sz="2400">
                <a:solidFill>
                  <a:srgbClr val="FF0000"/>
                </a:solidFill>
                <a:effectLst>
                  <a:outerShdw blurRad="38100" dist="38100" dir="2700000" algn="tl">
                    <a:srgbClr val="C0C0C0"/>
                  </a:outerShdw>
                </a:effectLst>
                <a:cs typeface="Arial" pitchFamily="34" charset="0"/>
              </a:rPr>
              <a:t> </a:t>
            </a:r>
            <a:r>
              <a:rPr lang="en-US" sz="2400">
                <a:cs typeface="Arial" pitchFamily="34" charset="0"/>
              </a:rPr>
              <a:t>in the human male.  </a:t>
            </a:r>
          </a:p>
          <a:p>
            <a:endParaRPr lang="en-US" sz="2400">
              <a:cs typeface="Arial" pitchFamily="34" charset="0"/>
            </a:endParaRPr>
          </a:p>
          <a:p>
            <a:r>
              <a:rPr lang="en-US" sz="2400" b="1">
                <a:solidFill>
                  <a:srgbClr val="FF0000"/>
                </a:solidFill>
                <a:effectLst>
                  <a:outerShdw blurRad="38100" dist="38100" dir="2700000" algn="tl">
                    <a:srgbClr val="C0C0C0"/>
                  </a:outerShdw>
                </a:effectLst>
                <a:cs typeface="Arial" pitchFamily="34" charset="0"/>
              </a:rPr>
              <a:t>Each ejaculation </a:t>
            </a:r>
            <a:r>
              <a:rPr lang="en-US" sz="2400">
                <a:cs typeface="Arial" pitchFamily="34" charset="0"/>
              </a:rPr>
              <a:t>of a human male contains about </a:t>
            </a:r>
            <a:r>
              <a:rPr lang="en-US" sz="2400" b="1">
                <a:solidFill>
                  <a:srgbClr val="FF0000"/>
                </a:solidFill>
                <a:effectLst>
                  <a:outerShdw blurRad="38100" dist="38100" dir="2700000" algn="tl">
                    <a:srgbClr val="C0C0C0"/>
                  </a:outerShdw>
                </a:effectLst>
                <a:cs typeface="Arial" pitchFamily="34" charset="0"/>
              </a:rPr>
              <a:t>400 million sperm cells</a:t>
            </a:r>
            <a:r>
              <a:rPr lang="en-US" sz="2400">
                <a:solidFill>
                  <a:srgbClr val="FF0000"/>
                </a:solidFill>
                <a:effectLst>
                  <a:outerShdw blurRad="38100" dist="38100" dir="2700000" algn="tl">
                    <a:srgbClr val="C0C0C0"/>
                  </a:outerShdw>
                </a:effectLst>
                <a:cs typeface="Arial" pitchFamily="34" charset="0"/>
              </a:rPr>
              <a:t>.  </a:t>
            </a:r>
          </a:p>
        </p:txBody>
      </p:sp>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48131"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48132" name="Picture 2" descr="http://www.soc.ucsb.edu/sexinfo/images/10-06-boyspuberty.JPG"/>
          <p:cNvPicPr>
            <a:picLocks noChangeAspect="1" noChangeArrowheads="1"/>
          </p:cNvPicPr>
          <p:nvPr/>
        </p:nvPicPr>
        <p:blipFill>
          <a:blip r:embed="rId3" cstate="print">
            <a:lum bright="-10000" contrast="20000"/>
          </a:blip>
          <a:srcRect/>
          <a:stretch>
            <a:fillRect/>
          </a:stretch>
        </p:blipFill>
        <p:spPr bwMode="auto">
          <a:xfrm>
            <a:off x="4724400" y="3276600"/>
            <a:ext cx="4114800" cy="3419475"/>
          </a:xfrm>
          <a:prstGeom prst="rect">
            <a:avLst/>
          </a:prstGeom>
          <a:noFill/>
          <a:ln w="57150">
            <a:solidFill>
              <a:schemeClr val="tx1"/>
            </a:solidFill>
            <a:miter lim="800000"/>
            <a:headEnd/>
            <a:tailEnd/>
          </a:ln>
        </p:spPr>
      </p:pic>
      <p:sp>
        <p:nvSpPr>
          <p:cNvPr id="6" name="TextBox 5"/>
          <p:cNvSpPr txBox="1">
            <a:spLocks noChangeArrowheads="1"/>
          </p:cNvSpPr>
          <p:nvPr/>
        </p:nvSpPr>
        <p:spPr bwMode="auto">
          <a:xfrm>
            <a:off x="304800" y="3733800"/>
            <a:ext cx="4038600" cy="2216150"/>
          </a:xfrm>
          <a:prstGeom prst="rect">
            <a:avLst/>
          </a:prstGeom>
          <a:noFill/>
          <a:ln w="9525">
            <a:noFill/>
            <a:miter lim="800000"/>
            <a:headEnd/>
            <a:tailEnd/>
          </a:ln>
        </p:spPr>
        <p:txBody>
          <a:bodyPr>
            <a:spAutoFit/>
          </a:bodyPr>
          <a:lstStyle/>
          <a:p>
            <a:pPr>
              <a:defRPr/>
            </a:pPr>
            <a:r>
              <a:rPr lang="en-US" sz="2400" dirty="0">
                <a:ea typeface="+mn-ea"/>
                <a:cs typeface="Arial" pitchFamily="34" charset="0"/>
              </a:rPr>
              <a:t>Sperm production begins at </a:t>
            </a:r>
            <a:r>
              <a:rPr lang="en-US" sz="2400" b="1" dirty="0">
                <a:solidFill>
                  <a:srgbClr val="FF0000"/>
                </a:solidFill>
                <a:effectLst>
                  <a:outerShdw blurRad="38100" dist="38100" dir="2700000" algn="tl">
                    <a:srgbClr val="000000">
                      <a:alpha val="43137"/>
                    </a:srgbClr>
                  </a:outerShdw>
                </a:effectLst>
                <a:ea typeface="+mn-ea"/>
                <a:cs typeface="Arial" pitchFamily="34" charset="0"/>
              </a:rPr>
              <a:t>puberty</a:t>
            </a:r>
            <a:r>
              <a:rPr lang="en-US" sz="2400" dirty="0">
                <a:solidFill>
                  <a:srgbClr val="FF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and continues throughout life, with several hundred million sperm being produced each day. </a:t>
            </a:r>
          </a:p>
          <a:p>
            <a:pPr>
              <a:defRPr/>
            </a:pPr>
            <a:endParaRPr lang="en-US" dirty="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500"/>
                                        <p:tgtEl>
                                          <p:spTgt spid="2">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0"/>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smtClean="0">
                <a:ln w="10541" cmpd="sng">
                  <a:solidFill>
                    <a:schemeClr val="accent1">
                      <a:shade val="88000"/>
                      <a:satMod val="110000"/>
                    </a:schemeClr>
                  </a:solidFill>
                  <a:prstDash val="solid"/>
                </a:ln>
                <a:solidFill>
                  <a:srgbClr val="0070C0"/>
                </a:solidFill>
                <a:latin typeface="+mn-lt"/>
                <a:ea typeface="+mn-ea"/>
              </a:rPr>
              <a:t>PARTS OF SPERM CELL</a:t>
            </a:r>
            <a:endParaRPr lang="en-US" sz="6000" b="1" dirty="0">
              <a:ln w="10541" cmpd="sng">
                <a:solidFill>
                  <a:schemeClr val="accent1">
                    <a:shade val="88000"/>
                    <a:satMod val="110000"/>
                  </a:schemeClr>
                </a:solidFill>
                <a:prstDash val="solid"/>
              </a:ln>
              <a:solidFill>
                <a:srgbClr val="0070C0"/>
              </a:solidFill>
              <a:latin typeface="+mn-lt"/>
              <a:ea typeface="+mn-ea"/>
            </a:endParaRPr>
          </a:p>
        </p:txBody>
      </p:sp>
      <p:pic>
        <p:nvPicPr>
          <p:cNvPr id="49154"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117475"/>
            <a:ext cx="776288" cy="936625"/>
          </a:xfrm>
          <a:prstGeom prst="rect">
            <a:avLst/>
          </a:prstGeom>
          <a:noFill/>
          <a:ln w="9525">
            <a:noFill/>
            <a:miter lim="800000"/>
            <a:headEnd/>
            <a:tailEnd/>
          </a:ln>
        </p:spPr>
      </p:pic>
      <p:sp>
        <p:nvSpPr>
          <p:cNvPr id="7" name="TextBox 6"/>
          <p:cNvSpPr txBox="1"/>
          <p:nvPr/>
        </p:nvSpPr>
        <p:spPr>
          <a:xfrm>
            <a:off x="152400" y="1073150"/>
            <a:ext cx="5867400" cy="5770563"/>
          </a:xfrm>
          <a:prstGeom prst="rect">
            <a:avLst/>
          </a:prstGeom>
          <a:noFill/>
        </p:spPr>
        <p:txBody>
          <a:bodyPr>
            <a:spAutoFit/>
          </a:bodyPr>
          <a:lstStyle/>
          <a:p>
            <a:r>
              <a:rPr lang="en-US" sz="2400" b="1">
                <a:effectLst>
                  <a:outerShdw blurRad="38100" dist="38100" dir="2700000" algn="tl">
                    <a:srgbClr val="C0C0C0"/>
                  </a:outerShdw>
                </a:effectLst>
                <a:cs typeface="Arial" pitchFamily="34" charset="0"/>
              </a:rPr>
              <a:t>SPERM CELLS</a:t>
            </a:r>
          </a:p>
          <a:p>
            <a:r>
              <a:rPr lang="en-US" sz="2300">
                <a:cs typeface="Arial" pitchFamily="34" charset="0"/>
              </a:rPr>
              <a:t>The structure of a sperm cell fits its function. </a:t>
            </a:r>
          </a:p>
          <a:p>
            <a:endParaRPr lang="en-US" sz="1400">
              <a:cs typeface="Arial" pitchFamily="34" charset="0"/>
            </a:endParaRPr>
          </a:p>
          <a:p>
            <a:r>
              <a:rPr lang="en-US" sz="2300">
                <a:cs typeface="Arial" pitchFamily="34" charset="0"/>
              </a:rPr>
              <a:t>The thick </a:t>
            </a:r>
            <a:r>
              <a:rPr lang="en-US" sz="2300" b="1">
                <a:solidFill>
                  <a:srgbClr val="FF0000"/>
                </a:solidFill>
                <a:effectLst>
                  <a:outerShdw blurRad="38100" dist="38100" dir="2700000" algn="tl">
                    <a:srgbClr val="C0C0C0"/>
                  </a:outerShdw>
                </a:effectLst>
                <a:cs typeface="Arial" pitchFamily="34" charset="0"/>
              </a:rPr>
              <a:t>head</a:t>
            </a:r>
            <a:r>
              <a:rPr lang="en-US" sz="2300">
                <a:cs typeface="Arial" pitchFamily="34" charset="0"/>
              </a:rPr>
              <a:t> contains the </a:t>
            </a:r>
            <a:r>
              <a:rPr lang="en-US" sz="2300" b="1">
                <a:solidFill>
                  <a:srgbClr val="FF0000"/>
                </a:solidFill>
                <a:effectLst>
                  <a:outerShdw blurRad="38100" dist="38100" dir="2700000" algn="tl">
                    <a:srgbClr val="C0C0C0"/>
                  </a:outerShdw>
                </a:effectLst>
                <a:cs typeface="Arial" pitchFamily="34" charset="0"/>
              </a:rPr>
              <a:t>haploid nucleus </a:t>
            </a:r>
            <a:r>
              <a:rPr lang="en-US" sz="2300">
                <a:cs typeface="Arial" pitchFamily="34" charset="0"/>
              </a:rPr>
              <a:t>and is tipped with a special body, the </a:t>
            </a:r>
            <a:r>
              <a:rPr lang="en-US" sz="2300" b="1">
                <a:solidFill>
                  <a:srgbClr val="FF0000"/>
                </a:solidFill>
                <a:effectLst>
                  <a:outerShdw blurRad="38100" dist="38100" dir="2700000" algn="tl">
                    <a:srgbClr val="C0C0C0"/>
                  </a:outerShdw>
                </a:effectLst>
                <a:cs typeface="Arial" pitchFamily="34" charset="0"/>
              </a:rPr>
              <a:t>acrosome</a:t>
            </a:r>
            <a:r>
              <a:rPr lang="en-US" sz="2300">
                <a:cs typeface="Arial" pitchFamily="34" charset="0"/>
              </a:rPr>
              <a:t>.  The acrosome contains </a:t>
            </a:r>
            <a:r>
              <a:rPr lang="en-US" sz="2300" b="1">
                <a:solidFill>
                  <a:srgbClr val="FF0000"/>
                </a:solidFill>
                <a:effectLst>
                  <a:outerShdw blurRad="38100" dist="38100" dir="2700000" algn="tl">
                    <a:srgbClr val="C0C0C0"/>
                  </a:outerShdw>
                </a:effectLst>
                <a:cs typeface="Arial" pitchFamily="34" charset="0"/>
              </a:rPr>
              <a:t>enzymes</a:t>
            </a:r>
            <a:r>
              <a:rPr lang="en-US" sz="2300" b="1">
                <a:cs typeface="Arial" pitchFamily="34" charset="0"/>
              </a:rPr>
              <a:t> </a:t>
            </a:r>
            <a:r>
              <a:rPr lang="en-US" sz="2300">
                <a:cs typeface="Arial" pitchFamily="34" charset="0"/>
              </a:rPr>
              <a:t>that help the sperm </a:t>
            </a:r>
            <a:r>
              <a:rPr lang="en-US" sz="2300" b="1">
                <a:solidFill>
                  <a:srgbClr val="FF0000"/>
                </a:solidFill>
                <a:effectLst>
                  <a:outerShdw blurRad="38100" dist="38100" dir="2700000" algn="tl">
                    <a:srgbClr val="C0C0C0"/>
                  </a:outerShdw>
                </a:effectLst>
                <a:cs typeface="Arial" pitchFamily="34" charset="0"/>
              </a:rPr>
              <a:t>penetrate the egg.  </a:t>
            </a:r>
          </a:p>
          <a:p>
            <a:r>
              <a:rPr lang="en-US" sz="2300">
                <a:cs typeface="Arial" pitchFamily="34" charset="0"/>
              </a:rPr>
              <a:t> </a:t>
            </a:r>
          </a:p>
          <a:p>
            <a:r>
              <a:rPr lang="en-US" sz="2300">
                <a:cs typeface="Arial" pitchFamily="34" charset="0"/>
              </a:rPr>
              <a:t>The </a:t>
            </a:r>
            <a:r>
              <a:rPr lang="en-US" sz="2300" b="1">
                <a:solidFill>
                  <a:srgbClr val="FF0000"/>
                </a:solidFill>
                <a:effectLst>
                  <a:outerShdw blurRad="38100" dist="38100" dir="2700000" algn="tl">
                    <a:srgbClr val="C0C0C0"/>
                  </a:outerShdw>
                </a:effectLst>
                <a:cs typeface="Arial" pitchFamily="34" charset="0"/>
              </a:rPr>
              <a:t>neck</a:t>
            </a:r>
            <a:r>
              <a:rPr lang="en-US" sz="2300">
                <a:cs typeface="Arial" pitchFamily="34" charset="0"/>
              </a:rPr>
              <a:t> contains large numbers of </a:t>
            </a:r>
            <a:r>
              <a:rPr lang="en-US" sz="2300" b="1">
                <a:solidFill>
                  <a:srgbClr val="FF0000"/>
                </a:solidFill>
                <a:effectLst>
                  <a:outerShdw blurRad="38100" dist="38100" dir="2700000" algn="tl">
                    <a:srgbClr val="C0C0C0"/>
                  </a:outerShdw>
                </a:effectLst>
                <a:cs typeface="Arial" pitchFamily="34" charset="0"/>
              </a:rPr>
              <a:t>mitochondria </a:t>
            </a:r>
            <a:r>
              <a:rPr lang="en-US" sz="2300">
                <a:cs typeface="Arial" pitchFamily="34" charset="0"/>
              </a:rPr>
              <a:t>that provide </a:t>
            </a:r>
            <a:r>
              <a:rPr lang="en-US" sz="2300" b="1">
                <a:solidFill>
                  <a:srgbClr val="FF0000"/>
                </a:solidFill>
                <a:effectLst>
                  <a:outerShdw blurRad="38100" dist="38100" dir="2700000" algn="tl">
                    <a:srgbClr val="C0C0C0"/>
                  </a:outerShdw>
                </a:effectLst>
                <a:cs typeface="Arial" pitchFamily="34" charset="0"/>
              </a:rPr>
              <a:t>ATP </a:t>
            </a:r>
            <a:r>
              <a:rPr lang="en-US" sz="2300">
                <a:cs typeface="Arial" pitchFamily="34" charset="0"/>
              </a:rPr>
              <a:t>for </a:t>
            </a:r>
            <a:r>
              <a:rPr lang="en-US" sz="2300" b="1">
                <a:solidFill>
                  <a:srgbClr val="FF0000"/>
                </a:solidFill>
                <a:effectLst>
                  <a:outerShdw blurRad="38100" dist="38100" dir="2700000" algn="tl">
                    <a:srgbClr val="C0C0C0"/>
                  </a:outerShdw>
                </a:effectLst>
                <a:cs typeface="Arial" pitchFamily="34" charset="0"/>
              </a:rPr>
              <a:t>movement</a:t>
            </a:r>
            <a:r>
              <a:rPr lang="en-US" sz="2300">
                <a:solidFill>
                  <a:srgbClr val="FF0000"/>
                </a:solidFill>
                <a:effectLst>
                  <a:outerShdw blurRad="38100" dist="38100" dir="2700000" algn="tl">
                    <a:srgbClr val="C0C0C0"/>
                  </a:outerShdw>
                </a:effectLst>
                <a:cs typeface="Arial" pitchFamily="34" charset="0"/>
              </a:rPr>
              <a:t>.  </a:t>
            </a:r>
          </a:p>
          <a:p>
            <a:r>
              <a:rPr lang="en-US" sz="2300">
                <a:cs typeface="Arial" pitchFamily="34" charset="0"/>
              </a:rPr>
              <a:t> </a:t>
            </a:r>
          </a:p>
          <a:p>
            <a:r>
              <a:rPr lang="en-US" sz="2300">
                <a:cs typeface="Arial" pitchFamily="34" charset="0"/>
              </a:rPr>
              <a:t>The tail is a </a:t>
            </a:r>
            <a:r>
              <a:rPr lang="en-US" sz="2300" b="1">
                <a:solidFill>
                  <a:srgbClr val="FF0000"/>
                </a:solidFill>
                <a:effectLst>
                  <a:outerShdw blurRad="38100" dist="38100" dir="2700000" algn="tl">
                    <a:srgbClr val="C0C0C0"/>
                  </a:outerShdw>
                </a:effectLst>
                <a:cs typeface="Arial" pitchFamily="34" charset="0"/>
              </a:rPr>
              <a:t>flagellum</a:t>
            </a:r>
            <a:r>
              <a:rPr lang="en-US" sz="2300">
                <a:cs typeface="Arial" pitchFamily="34" charset="0"/>
              </a:rPr>
              <a:t> which </a:t>
            </a:r>
            <a:r>
              <a:rPr lang="en-US" sz="2300" b="1">
                <a:solidFill>
                  <a:srgbClr val="FF0000"/>
                </a:solidFill>
                <a:effectLst>
                  <a:outerShdw blurRad="38100" dist="38100" dir="2700000" algn="tl">
                    <a:srgbClr val="C0C0C0"/>
                  </a:outerShdw>
                </a:effectLst>
                <a:cs typeface="Arial" pitchFamily="34" charset="0"/>
              </a:rPr>
              <a:t>moves the sperm</a:t>
            </a:r>
            <a:r>
              <a:rPr lang="en-US" sz="2300">
                <a:solidFill>
                  <a:srgbClr val="FF0000"/>
                </a:solidFill>
                <a:effectLst>
                  <a:outerShdw blurRad="38100" dist="38100" dir="2700000" algn="tl">
                    <a:srgbClr val="C0C0C0"/>
                  </a:outerShdw>
                </a:effectLst>
                <a:cs typeface="Arial" pitchFamily="34" charset="0"/>
              </a:rPr>
              <a:t>.</a:t>
            </a:r>
          </a:p>
        </p:txBody>
      </p:sp>
      <p:pic>
        <p:nvPicPr>
          <p:cNvPr id="49156" name="Picture 2" descr="http://www.mhhe.com/socscience/sex/common/ibank/ibank/0024.jpg"/>
          <p:cNvPicPr>
            <a:picLocks noChangeAspect="1" noChangeArrowheads="1"/>
          </p:cNvPicPr>
          <p:nvPr/>
        </p:nvPicPr>
        <p:blipFill>
          <a:blip r:embed="rId3" cstate="print">
            <a:lum bright="-10000" contrast="20000"/>
          </a:blip>
          <a:srcRect/>
          <a:stretch>
            <a:fillRect/>
          </a:stretch>
        </p:blipFill>
        <p:spPr bwMode="auto">
          <a:xfrm>
            <a:off x="6172200" y="1066800"/>
            <a:ext cx="2808288" cy="49530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wipe(left)">
                                      <p:cBhvr>
                                        <p:cTn id="12" dur="500"/>
                                        <p:tgtEl>
                                          <p:spTgt spid="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wipe(left)">
                                      <p:cBhvr>
                                        <p:cTn id="17" dur="500"/>
                                        <p:tgtEl>
                                          <p:spTgt spid="7">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wipe(left)">
                                      <p:cBhvr>
                                        <p:cTn id="22" dur="500"/>
                                        <p:tgtEl>
                                          <p:spTgt spid="7">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animEffect transition="in" filter="wipe(left)">
                                      <p:cBhvr>
                                        <p:cTn id="27"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04800" y="990600"/>
            <a:ext cx="8610600" cy="1477963"/>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goal of the reproductive system is to pass on your </a:t>
            </a:r>
            <a:r>
              <a:rPr lang="en-US" sz="2400" b="1" dirty="0">
                <a:solidFill>
                  <a:srgbClr val="EA0000"/>
                </a:solidFill>
                <a:effectLst>
                  <a:outerShdw blurRad="38100" dist="38100" dir="2700000" algn="tl">
                    <a:srgbClr val="000000">
                      <a:alpha val="43137"/>
                    </a:srgbClr>
                  </a:outerShdw>
                </a:effectLst>
                <a:ea typeface="+mn-ea"/>
                <a:cs typeface="Arial" pitchFamily="34" charset="0"/>
              </a:rPr>
              <a:t>genetic code</a:t>
            </a:r>
            <a:r>
              <a:rPr lang="en-US" sz="2400" dirty="0">
                <a:ea typeface="+mn-ea"/>
                <a:cs typeface="Arial" pitchFamily="34" charset="0"/>
              </a:rPr>
              <a:t> onto a new and unique generation.  This is ultimately accomplished via </a:t>
            </a:r>
            <a:r>
              <a:rPr lang="en-US" sz="2400" b="1" dirty="0">
                <a:solidFill>
                  <a:srgbClr val="FF0000"/>
                </a:solidFill>
                <a:effectLst>
                  <a:outerShdw blurRad="38100" dist="38100" dir="2700000" algn="tl">
                    <a:srgbClr val="000000">
                      <a:alpha val="43137"/>
                    </a:srgbClr>
                  </a:outerShdw>
                </a:effectLst>
                <a:ea typeface="+mn-ea"/>
                <a:cs typeface="Arial" pitchFamily="34" charset="0"/>
              </a:rPr>
              <a:t>fertilization</a:t>
            </a:r>
            <a:r>
              <a:rPr lang="en-US" sz="2400" dirty="0">
                <a:ea typeface="+mn-ea"/>
                <a:cs typeface="Arial" pitchFamily="34" charset="0"/>
              </a:rPr>
              <a:t>.  </a:t>
            </a:r>
          </a:p>
          <a:p>
            <a:pPr>
              <a:defRPr/>
            </a:pPr>
            <a:endParaRPr lang="en-US" dirty="0">
              <a:latin typeface="Calibri" pitchFamily="34" charset="0"/>
              <a:ea typeface="+mn-ea"/>
            </a:endParaRPr>
          </a:p>
        </p:txBody>
      </p:sp>
      <p:sp>
        <p:nvSpPr>
          <p:cNvPr id="4" name="Rectangle 3"/>
          <p:cNvSpPr/>
          <p:nvPr/>
        </p:nvSpPr>
        <p:spPr>
          <a:xfrm>
            <a:off x="304800" y="111204"/>
            <a:ext cx="86106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HUMAN REPRODUCTION</a:t>
            </a:r>
          </a:p>
        </p:txBody>
      </p:sp>
      <p:pic>
        <p:nvPicPr>
          <p:cNvPr id="19459" name="Picture 4" descr="http://www.jour.sc.edu/pages/wigginsweb/Cyberhemiapage1fall2005_files/fertilization.gif"/>
          <p:cNvPicPr>
            <a:picLocks noChangeAspect="1" noChangeArrowheads="1"/>
          </p:cNvPicPr>
          <p:nvPr/>
        </p:nvPicPr>
        <p:blipFill>
          <a:blip r:embed="rId2" cstate="print">
            <a:lum contrast="20000"/>
          </a:blip>
          <a:srcRect/>
          <a:stretch>
            <a:fillRect/>
          </a:stretch>
        </p:blipFill>
        <p:spPr bwMode="auto">
          <a:xfrm>
            <a:off x="3476625" y="2286000"/>
            <a:ext cx="5362575" cy="4379913"/>
          </a:xfrm>
          <a:prstGeom prst="rect">
            <a:avLst/>
          </a:prstGeom>
          <a:noFill/>
          <a:ln w="76200">
            <a:solidFill>
              <a:schemeClr val="tx1"/>
            </a:solidFill>
            <a:miter lim="800000"/>
            <a:headEnd/>
            <a:tailEnd/>
          </a:ln>
        </p:spPr>
      </p:pic>
      <p:pic>
        <p:nvPicPr>
          <p:cNvPr id="19460" name="Picture 6" descr="http://msnbcmedia.msn.com/j/msnbc/Components/Photos/070517/070517_fertilization_vmed_2p.widec.jpg"/>
          <p:cNvPicPr>
            <a:picLocks noChangeAspect="1" noChangeArrowheads="1"/>
          </p:cNvPicPr>
          <p:nvPr/>
        </p:nvPicPr>
        <p:blipFill>
          <a:blip r:embed="rId3" cstate="print">
            <a:lum contrast="20000"/>
          </a:blip>
          <a:srcRect/>
          <a:stretch>
            <a:fillRect/>
          </a:stretch>
        </p:blipFill>
        <p:spPr bwMode="auto">
          <a:xfrm>
            <a:off x="304800" y="2819400"/>
            <a:ext cx="2838450" cy="3590925"/>
          </a:xfrm>
          <a:prstGeom prst="rect">
            <a:avLst/>
          </a:prstGeom>
          <a:noFill/>
          <a:ln w="76200">
            <a:solidFill>
              <a:schemeClr val="tx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sperm 1.jpg"/>
          <p:cNvPicPr>
            <a:picLocks noChangeAspect="1"/>
          </p:cNvPicPr>
          <p:nvPr/>
        </p:nvPicPr>
        <p:blipFill>
          <a:blip r:embed="rId2" cstate="print">
            <a:lum bright="-10000" contrast="20000"/>
          </a:blip>
          <a:srcRect/>
          <a:stretch>
            <a:fillRect/>
          </a:stretch>
        </p:blipFill>
        <p:spPr bwMode="auto">
          <a:xfrm>
            <a:off x="223838" y="228600"/>
            <a:ext cx="8843962"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http://artaban7.files.wordpress.com/2007/12/sperm_egg_4is.jpg"/>
          <p:cNvPicPr>
            <a:picLocks noChangeAspect="1" noChangeArrowheads="1"/>
          </p:cNvPicPr>
          <p:nvPr/>
        </p:nvPicPr>
        <p:blipFill>
          <a:blip r:embed="rId2" cstate="print">
            <a:lum contrast="20000"/>
          </a:blip>
          <a:srcRect/>
          <a:stretch>
            <a:fillRect/>
          </a:stretch>
        </p:blipFill>
        <p:spPr bwMode="auto">
          <a:xfrm>
            <a:off x="304800" y="304800"/>
            <a:ext cx="2667000" cy="3552825"/>
          </a:xfrm>
          <a:prstGeom prst="rect">
            <a:avLst/>
          </a:prstGeom>
          <a:noFill/>
          <a:ln w="57150">
            <a:solidFill>
              <a:schemeClr val="tx1"/>
            </a:solidFill>
            <a:miter lim="800000"/>
            <a:headEnd/>
            <a:tailEnd/>
          </a:ln>
        </p:spPr>
      </p:pic>
      <p:pic>
        <p:nvPicPr>
          <p:cNvPr id="72710" name="Picture 6" descr="http://www.faqs.org/health/images/uchr_02_img0143.jpg"/>
          <p:cNvPicPr>
            <a:picLocks noChangeAspect="1" noChangeArrowheads="1"/>
          </p:cNvPicPr>
          <p:nvPr/>
        </p:nvPicPr>
        <p:blipFill>
          <a:blip r:embed="rId3" cstate="print">
            <a:lum bright="-10000" contrast="20000"/>
          </a:blip>
          <a:srcRect/>
          <a:stretch>
            <a:fillRect/>
          </a:stretch>
        </p:blipFill>
        <p:spPr bwMode="auto">
          <a:xfrm>
            <a:off x="3276600" y="304800"/>
            <a:ext cx="5670550" cy="3200400"/>
          </a:xfrm>
          <a:prstGeom prst="rect">
            <a:avLst/>
          </a:prstGeom>
          <a:noFill/>
          <a:ln w="57150">
            <a:solidFill>
              <a:schemeClr val="tx1"/>
            </a:solidFill>
            <a:miter lim="800000"/>
            <a:headEnd/>
            <a:tailEnd/>
          </a:ln>
        </p:spPr>
      </p:pic>
      <p:pic>
        <p:nvPicPr>
          <p:cNvPr id="72712" name="Picture 8" descr="http://www.astrographics.com/GalleryPrints/Display/GP2059.jpg"/>
          <p:cNvPicPr>
            <a:picLocks noChangeAspect="1" noChangeArrowheads="1"/>
          </p:cNvPicPr>
          <p:nvPr/>
        </p:nvPicPr>
        <p:blipFill>
          <a:blip r:embed="rId4" cstate="print">
            <a:lum contrast="20000"/>
          </a:blip>
          <a:srcRect t="11111" b="11111"/>
          <a:stretch>
            <a:fillRect/>
          </a:stretch>
        </p:blipFill>
        <p:spPr bwMode="auto">
          <a:xfrm>
            <a:off x="5105400" y="3683000"/>
            <a:ext cx="3886200" cy="3022600"/>
          </a:xfrm>
          <a:prstGeom prst="rect">
            <a:avLst/>
          </a:prstGeom>
          <a:noFill/>
          <a:ln w="57150">
            <a:solidFill>
              <a:schemeClr val="tx1"/>
            </a:solidFill>
            <a:miter lim="800000"/>
            <a:headEnd/>
            <a:tailEnd/>
          </a:ln>
        </p:spPr>
      </p:pic>
      <p:pic>
        <p:nvPicPr>
          <p:cNvPr id="72714" name="Picture 10" descr="http://www.coloradospringsivf.com/img/progeny/1.gif"/>
          <p:cNvPicPr>
            <a:picLocks noChangeAspect="1" noChangeArrowheads="1"/>
          </p:cNvPicPr>
          <p:nvPr/>
        </p:nvPicPr>
        <p:blipFill>
          <a:blip r:embed="rId5" cstate="print">
            <a:lum bright="-10000" contrast="20000"/>
          </a:blip>
          <a:srcRect/>
          <a:stretch>
            <a:fillRect/>
          </a:stretch>
        </p:blipFill>
        <p:spPr bwMode="auto">
          <a:xfrm>
            <a:off x="3076575" y="3657600"/>
            <a:ext cx="1876425" cy="1828800"/>
          </a:xfrm>
          <a:prstGeom prst="rect">
            <a:avLst/>
          </a:prstGeom>
          <a:noFill/>
          <a:ln w="9525">
            <a:noFill/>
            <a:miter lim="800000"/>
            <a:headEnd/>
            <a:tailEnd/>
          </a:ln>
        </p:spPr>
      </p:pic>
      <p:pic>
        <p:nvPicPr>
          <p:cNvPr id="72716" name="Picture 12" descr="http://www.3dscience.com/img/Products/3D_Models/Biology/Cells/Sperm_Egg/3d_human_reproductive_cells_web01.jpg"/>
          <p:cNvPicPr>
            <a:picLocks noChangeAspect="1" noChangeArrowheads="1"/>
          </p:cNvPicPr>
          <p:nvPr/>
        </p:nvPicPr>
        <p:blipFill>
          <a:blip r:embed="rId6" cstate="print"/>
          <a:srcRect/>
          <a:stretch>
            <a:fillRect/>
          </a:stretch>
        </p:blipFill>
        <p:spPr bwMode="auto">
          <a:xfrm>
            <a:off x="381000" y="4038600"/>
            <a:ext cx="2590800" cy="2590800"/>
          </a:xfrm>
          <a:prstGeom prst="rect">
            <a:avLst/>
          </a:prstGeom>
          <a:noFill/>
          <a:ln w="57150">
            <a:solidFill>
              <a:schemeClr val="tx1"/>
            </a:solidFill>
            <a:miter lim="800000"/>
            <a:headEnd/>
            <a:tailEnd/>
          </a:ln>
        </p:spPr>
      </p:pic>
      <p:pic>
        <p:nvPicPr>
          <p:cNvPr id="72718" name="Picture 14" descr="http://www.dkimages.com/discover/previews/961/50312436.JPG"/>
          <p:cNvPicPr>
            <a:picLocks noChangeAspect="1" noChangeArrowheads="1"/>
          </p:cNvPicPr>
          <p:nvPr/>
        </p:nvPicPr>
        <p:blipFill>
          <a:blip r:embed="rId7" cstate="print"/>
          <a:srcRect/>
          <a:stretch>
            <a:fillRect/>
          </a:stretch>
        </p:blipFill>
        <p:spPr bwMode="auto">
          <a:xfrm>
            <a:off x="3111500" y="5943600"/>
            <a:ext cx="1917700" cy="611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72714"/>
                                        </p:tgtEl>
                                        <p:attrNameLst>
                                          <p:attrName>style.visibility</p:attrName>
                                        </p:attrNameLst>
                                      </p:cBhvr>
                                      <p:to>
                                        <p:strVal val="visible"/>
                                      </p:to>
                                    </p:set>
                                    <p:anim calcmode="lin" valueType="num">
                                      <p:cBhvr>
                                        <p:cTn id="7" dur="1000" fill="hold"/>
                                        <p:tgtEl>
                                          <p:spTgt spid="72714"/>
                                        </p:tgtEl>
                                        <p:attrNameLst>
                                          <p:attrName>ppt_w</p:attrName>
                                        </p:attrNameLst>
                                      </p:cBhvr>
                                      <p:tavLst>
                                        <p:tav tm="0">
                                          <p:val>
                                            <p:fltVal val="0"/>
                                          </p:val>
                                        </p:tav>
                                        <p:tav tm="100000">
                                          <p:val>
                                            <p:strVal val="#ppt_w"/>
                                          </p:val>
                                        </p:tav>
                                      </p:tavLst>
                                    </p:anim>
                                    <p:anim calcmode="lin" valueType="num">
                                      <p:cBhvr>
                                        <p:cTn id="8" dur="1000" fill="hold"/>
                                        <p:tgtEl>
                                          <p:spTgt spid="72714"/>
                                        </p:tgtEl>
                                        <p:attrNameLst>
                                          <p:attrName>ppt_h</p:attrName>
                                        </p:attrNameLst>
                                      </p:cBhvr>
                                      <p:tavLst>
                                        <p:tav tm="0">
                                          <p:val>
                                            <p:fltVal val="0"/>
                                          </p:val>
                                        </p:tav>
                                        <p:tav tm="100000">
                                          <p:val>
                                            <p:strVal val="#ppt_h"/>
                                          </p:val>
                                        </p:tav>
                                      </p:tavLst>
                                    </p:anim>
                                    <p:anim calcmode="lin" valueType="num">
                                      <p:cBhvr>
                                        <p:cTn id="9" dur="1000" fill="hold"/>
                                        <p:tgtEl>
                                          <p:spTgt spid="72714"/>
                                        </p:tgtEl>
                                        <p:attrNameLst>
                                          <p:attrName>style.rotation</p:attrName>
                                        </p:attrNameLst>
                                      </p:cBhvr>
                                      <p:tavLst>
                                        <p:tav tm="0">
                                          <p:val>
                                            <p:fltVal val="90"/>
                                          </p:val>
                                        </p:tav>
                                        <p:tav tm="100000">
                                          <p:val>
                                            <p:fltVal val="0"/>
                                          </p:val>
                                        </p:tav>
                                      </p:tavLst>
                                    </p:anim>
                                    <p:animEffect transition="in" filter="fade">
                                      <p:cBhvr>
                                        <p:cTn id="10" dur="1000"/>
                                        <p:tgtEl>
                                          <p:spTgt spid="727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72718"/>
                                        </p:tgtEl>
                                        <p:attrNameLst>
                                          <p:attrName>style.visibility</p:attrName>
                                        </p:attrNameLst>
                                      </p:cBhvr>
                                      <p:to>
                                        <p:strVal val="visible"/>
                                      </p:to>
                                    </p:set>
                                    <p:anim calcmode="lin" valueType="num">
                                      <p:cBhvr>
                                        <p:cTn id="15" dur="1000" fill="hold"/>
                                        <p:tgtEl>
                                          <p:spTgt spid="72718"/>
                                        </p:tgtEl>
                                        <p:attrNameLst>
                                          <p:attrName>ppt_w</p:attrName>
                                        </p:attrNameLst>
                                      </p:cBhvr>
                                      <p:tavLst>
                                        <p:tav tm="0">
                                          <p:val>
                                            <p:fltVal val="0"/>
                                          </p:val>
                                        </p:tav>
                                        <p:tav tm="100000">
                                          <p:val>
                                            <p:strVal val="#ppt_w"/>
                                          </p:val>
                                        </p:tav>
                                      </p:tavLst>
                                    </p:anim>
                                    <p:anim calcmode="lin" valueType="num">
                                      <p:cBhvr>
                                        <p:cTn id="16" dur="1000" fill="hold"/>
                                        <p:tgtEl>
                                          <p:spTgt spid="72718"/>
                                        </p:tgtEl>
                                        <p:attrNameLst>
                                          <p:attrName>ppt_h</p:attrName>
                                        </p:attrNameLst>
                                      </p:cBhvr>
                                      <p:tavLst>
                                        <p:tav tm="0">
                                          <p:val>
                                            <p:fltVal val="0"/>
                                          </p:val>
                                        </p:tav>
                                        <p:tav tm="100000">
                                          <p:val>
                                            <p:strVal val="#ppt_h"/>
                                          </p:val>
                                        </p:tav>
                                      </p:tavLst>
                                    </p:anim>
                                    <p:anim calcmode="lin" valueType="num">
                                      <p:cBhvr>
                                        <p:cTn id="17" dur="1000" fill="hold"/>
                                        <p:tgtEl>
                                          <p:spTgt spid="72718"/>
                                        </p:tgtEl>
                                        <p:attrNameLst>
                                          <p:attrName>style.rotation</p:attrName>
                                        </p:attrNameLst>
                                      </p:cBhvr>
                                      <p:tavLst>
                                        <p:tav tm="0">
                                          <p:val>
                                            <p:fltVal val="90"/>
                                          </p:val>
                                        </p:tav>
                                        <p:tav tm="100000">
                                          <p:val>
                                            <p:fltVal val="0"/>
                                          </p:val>
                                        </p:tav>
                                      </p:tavLst>
                                    </p:anim>
                                    <p:animEffect transition="in" filter="fade">
                                      <p:cBhvr>
                                        <p:cTn id="18" dur="1000"/>
                                        <p:tgtEl>
                                          <p:spTgt spid="727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72716"/>
                                        </p:tgtEl>
                                        <p:attrNameLst>
                                          <p:attrName>style.visibility</p:attrName>
                                        </p:attrNameLst>
                                      </p:cBhvr>
                                      <p:to>
                                        <p:strVal val="visible"/>
                                      </p:to>
                                    </p:set>
                                    <p:anim calcmode="lin" valueType="num">
                                      <p:cBhvr>
                                        <p:cTn id="23" dur="1000" fill="hold"/>
                                        <p:tgtEl>
                                          <p:spTgt spid="72716"/>
                                        </p:tgtEl>
                                        <p:attrNameLst>
                                          <p:attrName>ppt_w</p:attrName>
                                        </p:attrNameLst>
                                      </p:cBhvr>
                                      <p:tavLst>
                                        <p:tav tm="0">
                                          <p:val>
                                            <p:fltVal val="0"/>
                                          </p:val>
                                        </p:tav>
                                        <p:tav tm="100000">
                                          <p:val>
                                            <p:strVal val="#ppt_w"/>
                                          </p:val>
                                        </p:tav>
                                      </p:tavLst>
                                    </p:anim>
                                    <p:anim calcmode="lin" valueType="num">
                                      <p:cBhvr>
                                        <p:cTn id="24" dur="1000" fill="hold"/>
                                        <p:tgtEl>
                                          <p:spTgt spid="72716"/>
                                        </p:tgtEl>
                                        <p:attrNameLst>
                                          <p:attrName>ppt_h</p:attrName>
                                        </p:attrNameLst>
                                      </p:cBhvr>
                                      <p:tavLst>
                                        <p:tav tm="0">
                                          <p:val>
                                            <p:fltVal val="0"/>
                                          </p:val>
                                        </p:tav>
                                        <p:tav tm="100000">
                                          <p:val>
                                            <p:strVal val="#ppt_h"/>
                                          </p:val>
                                        </p:tav>
                                      </p:tavLst>
                                    </p:anim>
                                    <p:anim calcmode="lin" valueType="num">
                                      <p:cBhvr>
                                        <p:cTn id="25" dur="1000" fill="hold"/>
                                        <p:tgtEl>
                                          <p:spTgt spid="72716"/>
                                        </p:tgtEl>
                                        <p:attrNameLst>
                                          <p:attrName>style.rotation</p:attrName>
                                        </p:attrNameLst>
                                      </p:cBhvr>
                                      <p:tavLst>
                                        <p:tav tm="0">
                                          <p:val>
                                            <p:fltVal val="90"/>
                                          </p:val>
                                        </p:tav>
                                        <p:tav tm="100000">
                                          <p:val>
                                            <p:fltVal val="0"/>
                                          </p:val>
                                        </p:tav>
                                      </p:tavLst>
                                    </p:anim>
                                    <p:animEffect transition="in" filter="fade">
                                      <p:cBhvr>
                                        <p:cTn id="26" dur="1000"/>
                                        <p:tgtEl>
                                          <p:spTgt spid="727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iterate type="lt">
                                    <p:tmPct val="5000"/>
                                  </p:iterate>
                                  <p:childTnLst>
                                    <p:set>
                                      <p:cBhvr>
                                        <p:cTn id="30" dur="1" fill="hold">
                                          <p:stCondLst>
                                            <p:cond delay="0"/>
                                          </p:stCondLst>
                                        </p:cTn>
                                        <p:tgtEl>
                                          <p:spTgt spid="72708"/>
                                        </p:tgtEl>
                                        <p:attrNameLst>
                                          <p:attrName>style.visibility</p:attrName>
                                        </p:attrNameLst>
                                      </p:cBhvr>
                                      <p:to>
                                        <p:strVal val="visible"/>
                                      </p:to>
                                    </p:set>
                                    <p:anim calcmode="lin" valueType="num">
                                      <p:cBhvr>
                                        <p:cTn id="31" dur="1000" fill="hold"/>
                                        <p:tgtEl>
                                          <p:spTgt spid="72708"/>
                                        </p:tgtEl>
                                        <p:attrNameLst>
                                          <p:attrName>ppt_w</p:attrName>
                                        </p:attrNameLst>
                                      </p:cBhvr>
                                      <p:tavLst>
                                        <p:tav tm="0">
                                          <p:val>
                                            <p:fltVal val="0"/>
                                          </p:val>
                                        </p:tav>
                                        <p:tav tm="100000">
                                          <p:val>
                                            <p:strVal val="#ppt_w"/>
                                          </p:val>
                                        </p:tav>
                                      </p:tavLst>
                                    </p:anim>
                                    <p:anim calcmode="lin" valueType="num">
                                      <p:cBhvr>
                                        <p:cTn id="32" dur="1000" fill="hold"/>
                                        <p:tgtEl>
                                          <p:spTgt spid="72708"/>
                                        </p:tgtEl>
                                        <p:attrNameLst>
                                          <p:attrName>ppt_h</p:attrName>
                                        </p:attrNameLst>
                                      </p:cBhvr>
                                      <p:tavLst>
                                        <p:tav tm="0">
                                          <p:val>
                                            <p:fltVal val="0"/>
                                          </p:val>
                                        </p:tav>
                                        <p:tav tm="100000">
                                          <p:val>
                                            <p:strVal val="#ppt_h"/>
                                          </p:val>
                                        </p:tav>
                                      </p:tavLst>
                                    </p:anim>
                                    <p:anim calcmode="lin" valueType="num">
                                      <p:cBhvr>
                                        <p:cTn id="33" dur="1000" fill="hold"/>
                                        <p:tgtEl>
                                          <p:spTgt spid="72708"/>
                                        </p:tgtEl>
                                        <p:attrNameLst>
                                          <p:attrName>style.rotation</p:attrName>
                                        </p:attrNameLst>
                                      </p:cBhvr>
                                      <p:tavLst>
                                        <p:tav tm="0">
                                          <p:val>
                                            <p:fltVal val="90"/>
                                          </p:val>
                                        </p:tav>
                                        <p:tav tm="100000">
                                          <p:val>
                                            <p:fltVal val="0"/>
                                          </p:val>
                                        </p:tav>
                                      </p:tavLst>
                                    </p:anim>
                                    <p:animEffect transition="in" filter="fade">
                                      <p:cBhvr>
                                        <p:cTn id="34" dur="1000"/>
                                        <p:tgtEl>
                                          <p:spTgt spid="727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72710"/>
                                        </p:tgtEl>
                                        <p:attrNameLst>
                                          <p:attrName>style.visibility</p:attrName>
                                        </p:attrNameLst>
                                      </p:cBhvr>
                                      <p:to>
                                        <p:strVal val="visible"/>
                                      </p:to>
                                    </p:set>
                                    <p:anim calcmode="lin" valueType="num">
                                      <p:cBhvr>
                                        <p:cTn id="39" dur="1000" fill="hold"/>
                                        <p:tgtEl>
                                          <p:spTgt spid="72710"/>
                                        </p:tgtEl>
                                        <p:attrNameLst>
                                          <p:attrName>ppt_w</p:attrName>
                                        </p:attrNameLst>
                                      </p:cBhvr>
                                      <p:tavLst>
                                        <p:tav tm="0">
                                          <p:val>
                                            <p:fltVal val="0"/>
                                          </p:val>
                                        </p:tav>
                                        <p:tav tm="100000">
                                          <p:val>
                                            <p:strVal val="#ppt_w"/>
                                          </p:val>
                                        </p:tav>
                                      </p:tavLst>
                                    </p:anim>
                                    <p:anim calcmode="lin" valueType="num">
                                      <p:cBhvr>
                                        <p:cTn id="40" dur="1000" fill="hold"/>
                                        <p:tgtEl>
                                          <p:spTgt spid="72710"/>
                                        </p:tgtEl>
                                        <p:attrNameLst>
                                          <p:attrName>ppt_h</p:attrName>
                                        </p:attrNameLst>
                                      </p:cBhvr>
                                      <p:tavLst>
                                        <p:tav tm="0">
                                          <p:val>
                                            <p:fltVal val="0"/>
                                          </p:val>
                                        </p:tav>
                                        <p:tav tm="100000">
                                          <p:val>
                                            <p:strVal val="#ppt_h"/>
                                          </p:val>
                                        </p:tav>
                                      </p:tavLst>
                                    </p:anim>
                                    <p:anim calcmode="lin" valueType="num">
                                      <p:cBhvr>
                                        <p:cTn id="41" dur="1000" fill="hold"/>
                                        <p:tgtEl>
                                          <p:spTgt spid="72710"/>
                                        </p:tgtEl>
                                        <p:attrNameLst>
                                          <p:attrName>style.rotation</p:attrName>
                                        </p:attrNameLst>
                                      </p:cBhvr>
                                      <p:tavLst>
                                        <p:tav tm="0">
                                          <p:val>
                                            <p:fltVal val="90"/>
                                          </p:val>
                                        </p:tav>
                                        <p:tav tm="100000">
                                          <p:val>
                                            <p:fltVal val="0"/>
                                          </p:val>
                                        </p:tav>
                                      </p:tavLst>
                                    </p:anim>
                                    <p:animEffect transition="in" filter="fade">
                                      <p:cBhvr>
                                        <p:cTn id="42" dur="1000"/>
                                        <p:tgtEl>
                                          <p:spTgt spid="727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iterate type="lt">
                                    <p:tmPct val="5000"/>
                                  </p:iterate>
                                  <p:childTnLst>
                                    <p:set>
                                      <p:cBhvr>
                                        <p:cTn id="46" dur="1" fill="hold">
                                          <p:stCondLst>
                                            <p:cond delay="0"/>
                                          </p:stCondLst>
                                        </p:cTn>
                                        <p:tgtEl>
                                          <p:spTgt spid="72712"/>
                                        </p:tgtEl>
                                        <p:attrNameLst>
                                          <p:attrName>style.visibility</p:attrName>
                                        </p:attrNameLst>
                                      </p:cBhvr>
                                      <p:to>
                                        <p:strVal val="visible"/>
                                      </p:to>
                                    </p:set>
                                    <p:anim calcmode="lin" valueType="num">
                                      <p:cBhvr>
                                        <p:cTn id="47" dur="1000" fill="hold"/>
                                        <p:tgtEl>
                                          <p:spTgt spid="72712"/>
                                        </p:tgtEl>
                                        <p:attrNameLst>
                                          <p:attrName>ppt_w</p:attrName>
                                        </p:attrNameLst>
                                      </p:cBhvr>
                                      <p:tavLst>
                                        <p:tav tm="0">
                                          <p:val>
                                            <p:fltVal val="0"/>
                                          </p:val>
                                        </p:tav>
                                        <p:tav tm="100000">
                                          <p:val>
                                            <p:strVal val="#ppt_w"/>
                                          </p:val>
                                        </p:tav>
                                      </p:tavLst>
                                    </p:anim>
                                    <p:anim calcmode="lin" valueType="num">
                                      <p:cBhvr>
                                        <p:cTn id="48" dur="1000" fill="hold"/>
                                        <p:tgtEl>
                                          <p:spTgt spid="72712"/>
                                        </p:tgtEl>
                                        <p:attrNameLst>
                                          <p:attrName>ppt_h</p:attrName>
                                        </p:attrNameLst>
                                      </p:cBhvr>
                                      <p:tavLst>
                                        <p:tav tm="0">
                                          <p:val>
                                            <p:fltVal val="0"/>
                                          </p:val>
                                        </p:tav>
                                        <p:tav tm="100000">
                                          <p:val>
                                            <p:strVal val="#ppt_h"/>
                                          </p:val>
                                        </p:tav>
                                      </p:tavLst>
                                    </p:anim>
                                    <p:anim calcmode="lin" valueType="num">
                                      <p:cBhvr>
                                        <p:cTn id="49" dur="1000" fill="hold"/>
                                        <p:tgtEl>
                                          <p:spTgt spid="72712"/>
                                        </p:tgtEl>
                                        <p:attrNameLst>
                                          <p:attrName>style.rotation</p:attrName>
                                        </p:attrNameLst>
                                      </p:cBhvr>
                                      <p:tavLst>
                                        <p:tav tm="0">
                                          <p:val>
                                            <p:fltVal val="90"/>
                                          </p:val>
                                        </p:tav>
                                        <p:tav tm="100000">
                                          <p:val>
                                            <p:fltVal val="0"/>
                                          </p:val>
                                        </p:tav>
                                      </p:tavLst>
                                    </p:anim>
                                    <p:animEffect transition="in" filter="fade">
                                      <p:cBhvr>
                                        <p:cTn id="50" dur="10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2226"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a:spLocks noChangeArrowheads="1"/>
          </p:cNvSpPr>
          <p:nvPr/>
        </p:nvSpPr>
        <p:spPr bwMode="auto">
          <a:xfrm>
            <a:off x="304800" y="1371600"/>
            <a:ext cx="4419600" cy="5016500"/>
          </a:xfrm>
          <a:prstGeom prst="rect">
            <a:avLst/>
          </a:prstGeom>
          <a:noFill/>
          <a:ln w="9525">
            <a:noFill/>
            <a:miter lim="800000"/>
            <a:headEnd/>
            <a:tailEnd/>
          </a:ln>
        </p:spPr>
        <p:txBody>
          <a:bodyPr>
            <a:spAutoFit/>
          </a:bodyPr>
          <a:lstStyle/>
          <a:p>
            <a:pPr>
              <a:defRPr/>
            </a:pPr>
            <a:r>
              <a:rPr lang="en-US" sz="2000" dirty="0">
                <a:ea typeface="+mn-ea"/>
                <a:cs typeface="Arial" pitchFamily="34" charset="0"/>
              </a:rPr>
              <a:t>During ejaculation, the sperm are propelled from the </a:t>
            </a:r>
            <a:r>
              <a:rPr lang="en-US" sz="2000" dirty="0" err="1">
                <a:ea typeface="+mn-ea"/>
                <a:cs typeface="Arial" pitchFamily="34" charset="0"/>
              </a:rPr>
              <a:t>epididymis</a:t>
            </a:r>
            <a:r>
              <a:rPr lang="en-US" sz="2000" dirty="0">
                <a:ea typeface="+mn-ea"/>
                <a:cs typeface="Arial" pitchFamily="34" charset="0"/>
              </a:rPr>
              <a:t> through the muscular </a:t>
            </a:r>
            <a:r>
              <a:rPr lang="en-US" sz="2000" b="1" dirty="0">
                <a:solidFill>
                  <a:srgbClr val="EA0000"/>
                </a:solidFill>
                <a:effectLst>
                  <a:outerShdw blurRad="38100" dist="38100" dir="2700000" algn="tl">
                    <a:srgbClr val="000000">
                      <a:alpha val="43137"/>
                    </a:srgbClr>
                  </a:outerShdw>
                </a:effectLst>
                <a:ea typeface="+mn-ea"/>
                <a:cs typeface="Arial" pitchFamily="34" charset="0"/>
              </a:rPr>
              <a:t>VAS DEFERENS</a:t>
            </a:r>
            <a:r>
              <a:rPr lang="en-US" sz="2000" dirty="0">
                <a:ea typeface="+mn-ea"/>
                <a:cs typeface="Arial" pitchFamily="34" charset="0"/>
              </a:rPr>
              <a:t> ducts, which run from the scrotum around and behind the bladder, where they join to form a short </a:t>
            </a:r>
            <a:r>
              <a:rPr lang="en-US" sz="2000" b="1" dirty="0">
                <a:solidFill>
                  <a:srgbClr val="EA0000"/>
                </a:solidFill>
                <a:effectLst>
                  <a:outerShdw blurRad="38100" dist="38100" dir="2700000" algn="tl">
                    <a:srgbClr val="000000">
                      <a:alpha val="43137"/>
                    </a:srgbClr>
                  </a:outerShdw>
                </a:effectLst>
                <a:ea typeface="+mn-ea"/>
                <a:cs typeface="Arial" pitchFamily="34" charset="0"/>
              </a:rPr>
              <a:t>EJACULATORY DUCT</a:t>
            </a:r>
            <a:r>
              <a:rPr lang="en-US" sz="2000" dirty="0">
                <a:ea typeface="+mn-ea"/>
                <a:cs typeface="Arial" pitchFamily="34" charset="0"/>
              </a:rPr>
              <a:t>.  </a:t>
            </a:r>
          </a:p>
          <a:p>
            <a:pPr>
              <a:defRPr/>
            </a:pPr>
            <a:endParaRPr lang="en-US" sz="2000" dirty="0">
              <a:ea typeface="+mn-ea"/>
              <a:cs typeface="Arial" pitchFamily="34" charset="0"/>
            </a:endParaRPr>
          </a:p>
          <a:p>
            <a:pPr>
              <a:defRPr/>
            </a:pPr>
            <a:r>
              <a:rPr lang="en-US" sz="2000" dirty="0">
                <a:ea typeface="+mn-ea"/>
                <a:cs typeface="Arial" pitchFamily="34" charset="0"/>
              </a:rPr>
              <a:t>This duct opens into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URETHRA</a:t>
            </a:r>
            <a:r>
              <a:rPr lang="en-US" sz="2000" dirty="0">
                <a:ea typeface="+mn-ea"/>
                <a:cs typeface="Arial" pitchFamily="34" charset="0"/>
              </a:rPr>
              <a:t>, the tube which drains both the excretory and reproductive systems (never both at the same time).  </a:t>
            </a:r>
          </a:p>
          <a:p>
            <a:pPr>
              <a:defRPr/>
            </a:pPr>
            <a:endParaRPr lang="en-US" sz="2000" dirty="0">
              <a:ea typeface="+mn-ea"/>
              <a:cs typeface="Arial" pitchFamily="34" charset="0"/>
            </a:endParaRPr>
          </a:p>
          <a:p>
            <a:pPr>
              <a:defRPr/>
            </a:pPr>
            <a:r>
              <a:rPr lang="en-US" sz="2000" dirty="0">
                <a:ea typeface="+mn-ea"/>
                <a:cs typeface="Arial" pitchFamily="34" charset="0"/>
              </a:rPr>
              <a:t>The urethra runs through the penis and opens to the outside at the tip of the penis.</a:t>
            </a:r>
          </a:p>
        </p:txBody>
      </p:sp>
      <p:pic>
        <p:nvPicPr>
          <p:cNvPr id="52228" name="Picture 2" descr="http://www.dkimages.com/discover/previews/961/50312290.JPG"/>
          <p:cNvPicPr>
            <a:picLocks noChangeAspect="1" noChangeArrowheads="1"/>
          </p:cNvPicPr>
          <p:nvPr/>
        </p:nvPicPr>
        <p:blipFill>
          <a:blip r:embed="rId3" cstate="print"/>
          <a:srcRect/>
          <a:stretch>
            <a:fillRect/>
          </a:stretch>
        </p:blipFill>
        <p:spPr bwMode="auto">
          <a:xfrm>
            <a:off x="4800600" y="1524000"/>
            <a:ext cx="4076700" cy="39243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76200"/>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smtClean="0">
                <a:ln w="10541" cmpd="sng">
                  <a:solidFill>
                    <a:schemeClr val="accent1">
                      <a:shade val="88000"/>
                      <a:satMod val="110000"/>
                    </a:schemeClr>
                  </a:solidFill>
                  <a:prstDash val="solid"/>
                </a:ln>
                <a:solidFill>
                  <a:srgbClr val="0070C0"/>
                </a:solidFill>
                <a:latin typeface="+mn-lt"/>
                <a:ea typeface="+mn-ea"/>
              </a:rPr>
              <a:t>SEMINAL FLUID</a:t>
            </a:r>
            <a:endParaRPr lang="en-US" sz="6000" b="1" dirty="0">
              <a:ln w="10541" cmpd="sng">
                <a:solidFill>
                  <a:schemeClr val="accent1">
                    <a:shade val="88000"/>
                    <a:satMod val="110000"/>
                  </a:schemeClr>
                </a:solidFill>
                <a:prstDash val="solid"/>
              </a:ln>
              <a:solidFill>
                <a:srgbClr val="0070C0"/>
              </a:solidFill>
              <a:latin typeface="+mn-lt"/>
              <a:ea typeface="+mn-ea"/>
            </a:endParaRPr>
          </a:p>
        </p:txBody>
      </p:sp>
      <p:pic>
        <p:nvPicPr>
          <p:cNvPr id="53250"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506413" cy="609600"/>
          </a:xfrm>
          <a:prstGeom prst="rect">
            <a:avLst/>
          </a:prstGeom>
          <a:noFill/>
          <a:ln w="9525">
            <a:noFill/>
            <a:miter lim="800000"/>
            <a:headEnd/>
            <a:tailEnd/>
          </a:ln>
        </p:spPr>
      </p:pic>
      <p:sp>
        <p:nvSpPr>
          <p:cNvPr id="5" name="TextBox 4"/>
          <p:cNvSpPr txBox="1"/>
          <p:nvPr/>
        </p:nvSpPr>
        <p:spPr>
          <a:xfrm>
            <a:off x="152400" y="914400"/>
            <a:ext cx="8763000" cy="2216150"/>
          </a:xfrm>
          <a:prstGeom prst="rect">
            <a:avLst/>
          </a:prstGeom>
          <a:noFill/>
        </p:spPr>
        <p:txBody>
          <a:bodyPr>
            <a:spAutoFit/>
          </a:bodyPr>
          <a:lstStyle/>
          <a:p>
            <a:pPr fontAlgn="auto">
              <a:spcBef>
                <a:spcPts val="0"/>
              </a:spcBef>
              <a:spcAft>
                <a:spcPts val="0"/>
              </a:spcAft>
              <a:defRPr/>
            </a:pPr>
            <a:r>
              <a:rPr lang="en-US" sz="2000" dirty="0">
                <a:ea typeface="+mn-ea"/>
                <a:cs typeface="Arial" pitchFamily="34" charset="0"/>
              </a:rPr>
              <a:t>In addition to the testes and ducts, the male reproductive system contains </a:t>
            </a:r>
            <a:r>
              <a:rPr lang="en-US" sz="2000" b="1" dirty="0">
                <a:solidFill>
                  <a:srgbClr val="EA0000"/>
                </a:solidFill>
                <a:effectLst>
                  <a:outerShdw blurRad="38100" dist="38100" dir="2700000" algn="tl">
                    <a:srgbClr val="000000">
                      <a:alpha val="43137"/>
                    </a:srgbClr>
                  </a:outerShdw>
                </a:effectLst>
                <a:ea typeface="+mn-ea"/>
                <a:cs typeface="Arial" pitchFamily="34" charset="0"/>
              </a:rPr>
              <a:t>three sets of glands </a:t>
            </a:r>
            <a:r>
              <a:rPr lang="en-US" sz="2000" dirty="0">
                <a:ea typeface="+mn-ea"/>
                <a:cs typeface="Arial" pitchFamily="34" charset="0"/>
              </a:rPr>
              <a:t>that add their secretions to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SEMEN</a:t>
            </a:r>
            <a:r>
              <a:rPr lang="en-US" sz="2000" dirty="0">
                <a:ea typeface="+mn-ea"/>
                <a:cs typeface="Arial" pitchFamily="34" charset="0"/>
              </a:rPr>
              <a:t> (the fluid ejaculated).</a:t>
            </a:r>
          </a:p>
          <a:p>
            <a:pPr fontAlgn="auto">
              <a:spcBef>
                <a:spcPts val="0"/>
              </a:spcBef>
              <a:spcAft>
                <a:spcPts val="0"/>
              </a:spcAft>
              <a:defRPr/>
            </a:pPr>
            <a:endParaRPr lang="en-US" dirty="0">
              <a:ea typeface="+mn-ea"/>
              <a:cs typeface="Arial" pitchFamily="34" charset="0"/>
            </a:endParaRPr>
          </a:p>
          <a:p>
            <a:pPr marL="342900" indent="-342900" fontAlgn="auto">
              <a:spcBef>
                <a:spcPts val="0"/>
              </a:spcBef>
              <a:spcAft>
                <a:spcPts val="0"/>
              </a:spcAft>
              <a:buFontTx/>
              <a:buAutoNum type="arabicPeriod"/>
              <a:defRPr/>
            </a:pPr>
            <a:r>
              <a:rPr lang="en-US" sz="2000" b="1" i="1" dirty="0">
                <a:solidFill>
                  <a:srgbClr val="EA0000"/>
                </a:solidFill>
                <a:effectLst>
                  <a:outerShdw blurRad="38100" dist="38100" dir="2700000" algn="tl">
                    <a:srgbClr val="000000">
                      <a:alpha val="43137"/>
                    </a:srgbClr>
                  </a:outerShdw>
                </a:effectLst>
                <a:ea typeface="+mn-ea"/>
                <a:cs typeface="Arial" pitchFamily="34" charset="0"/>
              </a:rPr>
              <a:t>SEMINAL VESICLES</a:t>
            </a:r>
            <a:r>
              <a:rPr lang="en-US" sz="2000" dirty="0">
                <a:ea typeface="+mn-ea"/>
                <a:cs typeface="Arial" pitchFamily="34" charset="0"/>
              </a:rPr>
              <a:t>:  contribute about </a:t>
            </a:r>
            <a:r>
              <a:rPr lang="en-US" sz="2000" b="1" dirty="0">
                <a:solidFill>
                  <a:srgbClr val="EA0000"/>
                </a:solidFill>
                <a:effectLst>
                  <a:outerShdw blurRad="38100" dist="38100" dir="2700000" algn="tl">
                    <a:srgbClr val="000000">
                      <a:alpha val="43137"/>
                    </a:srgbClr>
                  </a:outerShdw>
                </a:effectLst>
                <a:ea typeface="+mn-ea"/>
                <a:cs typeface="Arial" pitchFamily="34" charset="0"/>
              </a:rPr>
              <a:t>60% of the total                                           volume of semen</a:t>
            </a:r>
            <a:r>
              <a:rPr lang="en-US" sz="2000" dirty="0">
                <a:ea typeface="+mn-ea"/>
                <a:cs typeface="Arial" pitchFamily="34" charset="0"/>
              </a:rPr>
              <a:t>.  This pair of glands lies below and                                                     behind the bladder and empties into the ejaculatory duct.  </a:t>
            </a:r>
          </a:p>
        </p:txBody>
      </p:sp>
      <p:pic>
        <p:nvPicPr>
          <p:cNvPr id="53252" name="Picture 2" descr="http://embryology.med.unsw.edu.au/Notes/images/urogen/XY_glands.gif"/>
          <p:cNvPicPr>
            <a:picLocks noChangeAspect="1" noChangeArrowheads="1"/>
          </p:cNvPicPr>
          <p:nvPr/>
        </p:nvPicPr>
        <p:blipFill>
          <a:blip r:embed="rId3" cstate="print">
            <a:lum bright="-20000" contrast="20000"/>
          </a:blip>
          <a:srcRect/>
          <a:stretch>
            <a:fillRect/>
          </a:stretch>
        </p:blipFill>
        <p:spPr bwMode="auto">
          <a:xfrm>
            <a:off x="7161213" y="2057400"/>
            <a:ext cx="1743075" cy="1752600"/>
          </a:xfrm>
          <a:prstGeom prst="rect">
            <a:avLst/>
          </a:prstGeom>
          <a:noFill/>
          <a:ln w="28575">
            <a:solidFill>
              <a:schemeClr val="tx1"/>
            </a:solidFill>
            <a:miter lim="800000"/>
            <a:headEnd/>
            <a:tailEnd/>
          </a:ln>
        </p:spPr>
      </p:pic>
      <p:sp>
        <p:nvSpPr>
          <p:cNvPr id="8" name="TextBox 7"/>
          <p:cNvSpPr txBox="1">
            <a:spLocks noChangeArrowheads="1"/>
          </p:cNvSpPr>
          <p:nvPr/>
        </p:nvSpPr>
        <p:spPr bwMode="auto">
          <a:xfrm>
            <a:off x="228600" y="3276600"/>
            <a:ext cx="6248400" cy="1016000"/>
          </a:xfrm>
          <a:prstGeom prst="rect">
            <a:avLst/>
          </a:prstGeom>
          <a:noFill/>
          <a:ln w="9525">
            <a:noFill/>
            <a:miter lim="800000"/>
            <a:headEnd/>
            <a:tailEnd/>
          </a:ln>
        </p:spPr>
        <p:txBody>
          <a:bodyPr>
            <a:spAutoFit/>
          </a:bodyPr>
          <a:lstStyle/>
          <a:p>
            <a:pPr>
              <a:defRPr/>
            </a:pPr>
            <a:r>
              <a:rPr lang="en-US" sz="2000" dirty="0">
                <a:ea typeface="+mn-ea"/>
                <a:cs typeface="Arial" pitchFamily="34" charset="0"/>
              </a:rPr>
              <a:t>The fluid is </a:t>
            </a:r>
            <a:r>
              <a:rPr lang="en-US" sz="2000" b="1" dirty="0">
                <a:solidFill>
                  <a:srgbClr val="EA0000"/>
                </a:solidFill>
                <a:effectLst>
                  <a:outerShdw blurRad="38100" dist="38100" dir="2700000" algn="tl">
                    <a:srgbClr val="000000">
                      <a:alpha val="43137"/>
                    </a:srgbClr>
                  </a:outerShdw>
                </a:effectLst>
                <a:ea typeface="+mn-ea"/>
                <a:cs typeface="Arial" pitchFamily="34" charset="0"/>
              </a:rPr>
              <a:t>thick and clear </a:t>
            </a:r>
            <a:r>
              <a:rPr lang="en-US" sz="2000" dirty="0">
                <a:ea typeface="+mn-ea"/>
                <a:cs typeface="Arial" pitchFamily="34" charset="0"/>
              </a:rPr>
              <a:t>and contains </a:t>
            </a:r>
            <a:r>
              <a:rPr lang="en-US" sz="2000" b="1" dirty="0">
                <a:solidFill>
                  <a:srgbClr val="EA0000"/>
                </a:solidFill>
                <a:effectLst>
                  <a:outerShdw blurRad="38100" dist="38100" dir="2700000" algn="tl">
                    <a:srgbClr val="000000">
                      <a:alpha val="43137"/>
                    </a:srgbClr>
                  </a:outerShdw>
                </a:effectLst>
                <a:ea typeface="+mn-ea"/>
                <a:cs typeface="Arial" pitchFamily="34" charset="0"/>
              </a:rPr>
              <a:t>mucous, amino acids, and large amount of fructose </a:t>
            </a:r>
            <a:r>
              <a:rPr lang="en-US" sz="2000" dirty="0">
                <a:ea typeface="+mn-ea"/>
                <a:cs typeface="Arial" pitchFamily="34" charset="0"/>
              </a:rPr>
              <a:t>(which provides </a:t>
            </a:r>
            <a:r>
              <a:rPr lang="en-US" sz="2000" b="1" dirty="0">
                <a:solidFill>
                  <a:srgbClr val="EA0000"/>
                </a:solidFill>
                <a:effectLst>
                  <a:outerShdw blurRad="38100" dist="38100" dir="2700000" algn="tl">
                    <a:srgbClr val="000000">
                      <a:alpha val="43137"/>
                    </a:srgbClr>
                  </a:outerShdw>
                </a:effectLst>
                <a:ea typeface="+mn-ea"/>
                <a:cs typeface="Arial" pitchFamily="34" charset="0"/>
              </a:rPr>
              <a:t>energy</a:t>
            </a:r>
            <a:r>
              <a:rPr lang="en-US" sz="2000" b="1" dirty="0">
                <a:ea typeface="+mn-ea"/>
                <a:cs typeface="Arial" pitchFamily="34" charset="0"/>
              </a:rPr>
              <a:t> </a:t>
            </a:r>
            <a:r>
              <a:rPr lang="en-US" sz="2000" dirty="0">
                <a:ea typeface="+mn-ea"/>
                <a:cs typeface="Arial" pitchFamily="34" charset="0"/>
              </a:rPr>
              <a:t>for the sperm).  </a:t>
            </a:r>
          </a:p>
        </p:txBody>
      </p:sp>
      <p:sp>
        <p:nvSpPr>
          <p:cNvPr id="9" name="TextBox 8"/>
          <p:cNvSpPr txBox="1">
            <a:spLocks noChangeArrowheads="1"/>
          </p:cNvSpPr>
          <p:nvPr/>
        </p:nvSpPr>
        <p:spPr bwMode="auto">
          <a:xfrm>
            <a:off x="228600" y="4419600"/>
            <a:ext cx="8610600" cy="2246313"/>
          </a:xfrm>
          <a:prstGeom prst="rect">
            <a:avLst/>
          </a:prstGeom>
          <a:noFill/>
          <a:ln w="9525">
            <a:noFill/>
            <a:miter lim="800000"/>
            <a:headEnd/>
            <a:tailEnd/>
          </a:ln>
        </p:spPr>
        <p:txBody>
          <a:bodyPr>
            <a:spAutoFit/>
          </a:bodyPr>
          <a:lstStyle/>
          <a:p>
            <a:pPr>
              <a:defRPr/>
            </a:pPr>
            <a:r>
              <a:rPr lang="en-US" sz="2000" dirty="0">
                <a:ea typeface="+mn-ea"/>
                <a:cs typeface="Arial" pitchFamily="34" charset="0"/>
              </a:rPr>
              <a:t>These vesicles also secrete </a:t>
            </a:r>
            <a:r>
              <a:rPr lang="en-US" sz="2000" b="1" dirty="0">
                <a:solidFill>
                  <a:srgbClr val="EA0000"/>
                </a:solidFill>
                <a:effectLst>
                  <a:outerShdw blurRad="38100" dist="38100" dir="2700000" algn="tl">
                    <a:srgbClr val="000000">
                      <a:alpha val="43137"/>
                    </a:srgbClr>
                  </a:outerShdw>
                </a:effectLst>
                <a:ea typeface="+mn-ea"/>
                <a:cs typeface="Arial" pitchFamily="34" charset="0"/>
              </a:rPr>
              <a:t>PROSTAGLANDINS</a:t>
            </a:r>
            <a:r>
              <a:rPr lang="en-US" sz="2000" dirty="0">
                <a:ea typeface="+mn-ea"/>
                <a:cs typeface="Arial" pitchFamily="34" charset="0"/>
              </a:rPr>
              <a:t>, which once in the female reproductive tract, </a:t>
            </a:r>
            <a:r>
              <a:rPr lang="en-US" sz="2000" b="1" dirty="0">
                <a:solidFill>
                  <a:srgbClr val="EA0000"/>
                </a:solidFill>
                <a:effectLst>
                  <a:outerShdw blurRad="38100" dist="38100" dir="2700000" algn="tl">
                    <a:srgbClr val="000000">
                      <a:alpha val="43137"/>
                    </a:srgbClr>
                  </a:outerShdw>
                </a:effectLst>
                <a:ea typeface="+mn-ea"/>
                <a:cs typeface="Arial" pitchFamily="34" charset="0"/>
              </a:rPr>
              <a:t>stimulate contractions </a:t>
            </a:r>
            <a:r>
              <a:rPr lang="en-US" sz="2000" dirty="0">
                <a:ea typeface="+mn-ea"/>
                <a:cs typeface="Arial" pitchFamily="34" charset="0"/>
              </a:rPr>
              <a:t>of the uterine muscles that help move the semen up into the uterus.  </a:t>
            </a:r>
          </a:p>
          <a:p>
            <a:pPr>
              <a:defRPr/>
            </a:pPr>
            <a:endParaRPr lang="en-US" sz="2000" dirty="0">
              <a:ea typeface="+mn-ea"/>
              <a:cs typeface="Arial" pitchFamily="34" charset="0"/>
            </a:endParaRPr>
          </a:p>
          <a:p>
            <a:pPr>
              <a:defRPr/>
            </a:pPr>
            <a:r>
              <a:rPr lang="en-US" sz="2000" dirty="0">
                <a:ea typeface="+mn-ea"/>
                <a:cs typeface="Arial" pitchFamily="34" charset="0"/>
              </a:rPr>
              <a:t>Proteins in the seminal fluid </a:t>
            </a:r>
            <a:r>
              <a:rPr lang="en-US" sz="2000" b="1" dirty="0">
                <a:solidFill>
                  <a:srgbClr val="EA0000"/>
                </a:solidFill>
                <a:effectLst>
                  <a:outerShdw blurRad="38100" dist="38100" dir="2700000" algn="tl">
                    <a:srgbClr val="000000">
                      <a:alpha val="43137"/>
                    </a:srgbClr>
                  </a:outerShdw>
                </a:effectLst>
                <a:ea typeface="+mn-ea"/>
                <a:cs typeface="Arial" pitchFamily="34" charset="0"/>
              </a:rPr>
              <a:t>cause the semen to coagulate </a:t>
            </a:r>
            <a:r>
              <a:rPr lang="en-US" sz="2000" dirty="0">
                <a:ea typeface="+mn-ea"/>
                <a:cs typeface="Arial" pitchFamily="34" charset="0"/>
              </a:rPr>
              <a:t>after it is deposited in the female, thus, making it easier for uterine contractions to move the semen</a:t>
            </a:r>
            <a:r>
              <a:rPr lang="en-US" dirty="0">
                <a:ea typeface="+mn-ea"/>
                <a:cs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500"/>
                                        <p:tgtEl>
                                          <p:spTgt spid="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wipe(left)">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4274"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54275" name="Picture 3" descr="malerepro_2"/>
          <p:cNvPicPr>
            <a:picLocks noChangeAspect="1" noChangeArrowheads="1"/>
          </p:cNvPicPr>
          <p:nvPr/>
        </p:nvPicPr>
        <p:blipFill>
          <a:blip r:embed="rId3" cstate="print">
            <a:lum bright="-10000" contrast="20000"/>
          </a:blip>
          <a:srcRect/>
          <a:stretch>
            <a:fillRect/>
          </a:stretch>
        </p:blipFill>
        <p:spPr bwMode="auto">
          <a:xfrm>
            <a:off x="304800" y="1447800"/>
            <a:ext cx="8621713" cy="4953000"/>
          </a:xfrm>
          <a:prstGeom prst="rect">
            <a:avLst/>
          </a:prstGeom>
          <a:noFill/>
          <a:ln w="28575">
            <a:solidFill>
              <a:srgbClr val="000000"/>
            </a:solidFill>
            <a:miter lim="800000"/>
            <a:headEnd/>
            <a:tailEnd/>
          </a:ln>
        </p:spPr>
      </p:pic>
      <p:sp>
        <p:nvSpPr>
          <p:cNvPr id="7" name="Cloud 6"/>
          <p:cNvSpPr/>
          <p:nvPr/>
        </p:nvSpPr>
        <p:spPr>
          <a:xfrm>
            <a:off x="6858000" y="2895600"/>
            <a:ext cx="1676400" cy="914400"/>
          </a:xfrm>
          <a:prstGeom prst="cloud">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5298"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a:spLocks noChangeArrowheads="1"/>
          </p:cNvSpPr>
          <p:nvPr/>
        </p:nvSpPr>
        <p:spPr bwMode="auto">
          <a:xfrm>
            <a:off x="304800" y="1371600"/>
            <a:ext cx="4114800" cy="4032250"/>
          </a:xfrm>
          <a:prstGeom prst="rect">
            <a:avLst/>
          </a:prstGeom>
          <a:noFill/>
          <a:ln w="9525">
            <a:noFill/>
            <a:miter lim="800000"/>
            <a:headEnd/>
            <a:tailEnd/>
          </a:ln>
        </p:spPr>
        <p:txBody>
          <a:bodyPr>
            <a:spAutoFit/>
          </a:bodyPr>
          <a:lstStyle/>
          <a:p>
            <a:pPr marL="342900" indent="-342900">
              <a:buFontTx/>
              <a:buAutoNum type="arabicPeriod" startAt="2"/>
              <a:defRPr/>
            </a:pPr>
            <a:r>
              <a:rPr lang="en-US" sz="2000" b="1" i="1" dirty="0">
                <a:solidFill>
                  <a:srgbClr val="EA0000"/>
                </a:solidFill>
                <a:effectLst>
                  <a:outerShdw blurRad="38100" dist="38100" dir="2700000" algn="tl">
                    <a:srgbClr val="000000">
                      <a:alpha val="43137"/>
                    </a:srgbClr>
                  </a:outerShdw>
                </a:effectLst>
                <a:ea typeface="+mn-ea"/>
                <a:cs typeface="Arial" pitchFamily="34" charset="0"/>
              </a:rPr>
              <a:t>PROSTATE GLAND</a:t>
            </a:r>
            <a:r>
              <a:rPr lang="en-US" sz="2000" dirty="0">
                <a:ea typeface="+mn-ea"/>
                <a:cs typeface="Arial" pitchFamily="34" charset="0"/>
              </a:rPr>
              <a:t>:  </a:t>
            </a:r>
          </a:p>
          <a:p>
            <a:pPr marL="342900" indent="-342900">
              <a:defRPr/>
            </a:pPr>
            <a:r>
              <a:rPr lang="en-US" sz="2000" dirty="0">
                <a:ea typeface="+mn-ea"/>
                <a:cs typeface="Arial" pitchFamily="34" charset="0"/>
              </a:rPr>
              <a:t>	</a:t>
            </a:r>
          </a:p>
          <a:p>
            <a:pPr marL="342900" indent="-342900">
              <a:defRPr/>
            </a:pPr>
            <a:r>
              <a:rPr lang="en-US" sz="2000" dirty="0">
                <a:ea typeface="+mn-ea"/>
                <a:cs typeface="Arial" pitchFamily="34" charset="0"/>
              </a:rPr>
              <a:t>	This is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largest</a:t>
            </a:r>
            <a:r>
              <a:rPr lang="en-US" sz="2000" b="1" dirty="0">
                <a:ea typeface="+mn-ea"/>
                <a:cs typeface="Arial" pitchFamily="34" charset="0"/>
              </a:rPr>
              <a:t> </a:t>
            </a:r>
            <a:r>
              <a:rPr lang="en-US" sz="2000" dirty="0">
                <a:ea typeface="+mn-ea"/>
                <a:cs typeface="Arial" pitchFamily="34" charset="0"/>
              </a:rPr>
              <a:t>of the accessory glands.  </a:t>
            </a:r>
          </a:p>
          <a:p>
            <a:pPr marL="342900" indent="-342900">
              <a:defRPr/>
            </a:pPr>
            <a:endParaRPr lang="en-US" sz="2000" dirty="0">
              <a:ea typeface="+mn-ea"/>
              <a:cs typeface="Arial" pitchFamily="34" charset="0"/>
            </a:endParaRPr>
          </a:p>
          <a:p>
            <a:pPr marL="342900" indent="-342900">
              <a:defRPr/>
            </a:pPr>
            <a:r>
              <a:rPr lang="en-US" sz="2000" dirty="0">
                <a:ea typeface="+mn-ea"/>
                <a:cs typeface="Arial" pitchFamily="34" charset="0"/>
              </a:rPr>
              <a:t>	Prostatic fluid is </a:t>
            </a:r>
            <a:r>
              <a:rPr lang="en-US" sz="2000" b="1" dirty="0">
                <a:solidFill>
                  <a:srgbClr val="EA0000"/>
                </a:solidFill>
                <a:effectLst>
                  <a:outerShdw blurRad="38100" dist="38100" dir="2700000" algn="tl">
                    <a:srgbClr val="000000">
                      <a:alpha val="43137"/>
                    </a:srgbClr>
                  </a:outerShdw>
                </a:effectLst>
                <a:ea typeface="+mn-ea"/>
                <a:cs typeface="Arial" pitchFamily="34" charset="0"/>
              </a:rPr>
              <a:t>thin, milky, and quite alkaline</a:t>
            </a:r>
            <a:r>
              <a:rPr lang="en-US" sz="2000" dirty="0">
                <a:ea typeface="+mn-ea"/>
                <a:cs typeface="Arial" pitchFamily="34" charset="0"/>
              </a:rPr>
              <a:t>, which </a:t>
            </a:r>
            <a:r>
              <a:rPr lang="en-US" sz="2000" b="1" dirty="0">
                <a:solidFill>
                  <a:srgbClr val="EA0000"/>
                </a:solidFill>
                <a:effectLst>
                  <a:outerShdw blurRad="38100" dist="38100" dir="2700000" algn="tl">
                    <a:srgbClr val="000000">
                      <a:alpha val="43137"/>
                    </a:srgbClr>
                  </a:outerShdw>
                </a:effectLst>
                <a:ea typeface="+mn-ea"/>
                <a:cs typeface="Arial" pitchFamily="34" charset="0"/>
              </a:rPr>
              <a:t>balances the acidity of any residual urine </a:t>
            </a:r>
            <a:r>
              <a:rPr lang="en-US" sz="2000" dirty="0">
                <a:ea typeface="+mn-ea"/>
                <a:cs typeface="Arial" pitchFamily="34" charset="0"/>
              </a:rPr>
              <a:t>in the urethra </a:t>
            </a:r>
            <a:r>
              <a:rPr lang="en-US" sz="2000" b="1" dirty="0">
                <a:ea typeface="+mn-ea"/>
                <a:cs typeface="Arial" pitchFamily="34" charset="0"/>
              </a:rPr>
              <a:t>and </a:t>
            </a:r>
            <a:r>
              <a:rPr lang="en-US" sz="2000" dirty="0">
                <a:ea typeface="+mn-ea"/>
                <a:cs typeface="Arial" pitchFamily="34" charset="0"/>
              </a:rPr>
              <a:t>the natural acidity of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vagina</a:t>
            </a:r>
            <a:r>
              <a:rPr lang="en-US" sz="2000" dirty="0">
                <a:ea typeface="+mn-ea"/>
                <a:cs typeface="Arial" pitchFamily="34" charset="0"/>
              </a:rPr>
              <a:t>.  </a:t>
            </a:r>
          </a:p>
          <a:p>
            <a:pPr marL="342900" indent="-342900">
              <a:defRPr/>
            </a:pPr>
            <a:endParaRPr lang="en-US" dirty="0">
              <a:ea typeface="+mn-ea"/>
              <a:cs typeface="Arial" pitchFamily="34" charset="0"/>
            </a:endParaRPr>
          </a:p>
          <a:p>
            <a:pPr marL="342900" indent="-342900">
              <a:defRPr/>
            </a:pPr>
            <a:r>
              <a:rPr lang="en-US" dirty="0">
                <a:ea typeface="+mn-ea"/>
                <a:cs typeface="Arial" pitchFamily="34" charset="0"/>
              </a:rPr>
              <a:t>	</a:t>
            </a:r>
          </a:p>
        </p:txBody>
      </p:sp>
      <p:pic>
        <p:nvPicPr>
          <p:cNvPr id="55300" name="Picture 2" descr="http://www.yoursurgery.com/procedures/TURP/images/ProstateAnat2.jpg"/>
          <p:cNvPicPr>
            <a:picLocks noChangeAspect="1" noChangeArrowheads="1"/>
          </p:cNvPicPr>
          <p:nvPr/>
        </p:nvPicPr>
        <p:blipFill>
          <a:blip r:embed="rId3" cstate="print">
            <a:lum bright="-20000" contrast="20000"/>
          </a:blip>
          <a:srcRect/>
          <a:stretch>
            <a:fillRect/>
          </a:stretch>
        </p:blipFill>
        <p:spPr bwMode="auto">
          <a:xfrm>
            <a:off x="4419600" y="1371600"/>
            <a:ext cx="4411663" cy="4719638"/>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6322"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a:spLocks noChangeArrowheads="1"/>
          </p:cNvSpPr>
          <p:nvPr/>
        </p:nvSpPr>
        <p:spPr bwMode="auto">
          <a:xfrm>
            <a:off x="304800" y="1371600"/>
            <a:ext cx="8534400" cy="3232150"/>
          </a:xfrm>
          <a:prstGeom prst="rect">
            <a:avLst/>
          </a:prstGeom>
          <a:noFill/>
          <a:ln w="9525">
            <a:noFill/>
            <a:miter lim="800000"/>
            <a:headEnd/>
            <a:tailEnd/>
          </a:ln>
        </p:spPr>
        <p:txBody>
          <a:bodyPr>
            <a:spAutoFit/>
          </a:bodyPr>
          <a:lstStyle/>
          <a:p>
            <a:pPr marL="342900" indent="-342900">
              <a:buFontTx/>
              <a:buAutoNum type="arabicPeriod" startAt="2"/>
            </a:pPr>
            <a:r>
              <a:rPr lang="en-US" sz="2000" b="1" i="1">
                <a:cs typeface="Arial" pitchFamily="34" charset="0"/>
              </a:rPr>
              <a:t>PROSTATE GLAND</a:t>
            </a:r>
            <a:r>
              <a:rPr lang="en-US" sz="2000">
                <a:cs typeface="Arial" pitchFamily="34" charset="0"/>
              </a:rPr>
              <a:t>:  </a:t>
            </a:r>
          </a:p>
          <a:p>
            <a:pPr marL="342900" indent="-342900"/>
            <a:r>
              <a:rPr lang="en-US" sz="2000">
                <a:cs typeface="Arial" pitchFamily="34" charset="0"/>
              </a:rPr>
              <a:t>	</a:t>
            </a:r>
          </a:p>
          <a:p>
            <a:pPr marL="342900" indent="-342900"/>
            <a:r>
              <a:rPr lang="en-US" sz="2000">
                <a:cs typeface="Arial" pitchFamily="34" charset="0"/>
              </a:rPr>
              <a:t>	This gland is the sources of some of the </a:t>
            </a:r>
            <a:r>
              <a:rPr lang="en-US" sz="2000" b="1">
                <a:solidFill>
                  <a:srgbClr val="EA0000"/>
                </a:solidFill>
                <a:effectLst>
                  <a:outerShdw blurRad="38100" dist="38100" dir="2700000" algn="tl">
                    <a:srgbClr val="C0C0C0"/>
                  </a:outerShdw>
                </a:effectLst>
                <a:cs typeface="Arial" pitchFamily="34" charset="0"/>
              </a:rPr>
              <a:t>most common medical problems </a:t>
            </a:r>
            <a:r>
              <a:rPr lang="en-US" sz="2000">
                <a:solidFill>
                  <a:srgbClr val="EA0000"/>
                </a:solidFill>
                <a:effectLst>
                  <a:outerShdw blurRad="38100" dist="38100" dir="2700000" algn="tl">
                    <a:srgbClr val="C0C0C0"/>
                  </a:outerShdw>
                </a:effectLst>
                <a:cs typeface="Arial" pitchFamily="34" charset="0"/>
              </a:rPr>
              <a:t>of </a:t>
            </a:r>
            <a:r>
              <a:rPr lang="en-US" sz="2000" b="1">
                <a:solidFill>
                  <a:srgbClr val="EA0000"/>
                </a:solidFill>
                <a:effectLst>
                  <a:outerShdw blurRad="38100" dist="38100" dir="2700000" algn="tl">
                    <a:srgbClr val="C0C0C0"/>
                  </a:outerShdw>
                </a:effectLst>
                <a:cs typeface="Arial" pitchFamily="34" charset="0"/>
              </a:rPr>
              <a:t>men over 40</a:t>
            </a:r>
            <a:r>
              <a:rPr lang="en-US" sz="2000">
                <a:solidFill>
                  <a:srgbClr val="EA0000"/>
                </a:solidFill>
                <a:effectLst>
                  <a:outerShdw blurRad="38100" dist="38100" dir="2700000" algn="tl">
                    <a:srgbClr val="C0C0C0"/>
                  </a:outerShdw>
                </a:effectLst>
                <a:cs typeface="Arial" pitchFamily="34" charset="0"/>
              </a:rPr>
              <a:t>.  </a:t>
            </a:r>
          </a:p>
          <a:p>
            <a:pPr marL="342900" indent="-342900"/>
            <a:endParaRPr lang="en-US" sz="1200">
              <a:cs typeface="Arial" pitchFamily="34" charset="0"/>
            </a:endParaRPr>
          </a:p>
          <a:p>
            <a:pPr marL="342900" indent="-342900"/>
            <a:r>
              <a:rPr lang="en-US" sz="2000">
                <a:cs typeface="Arial" pitchFamily="34" charset="0"/>
              </a:rPr>
              <a:t>	A benign enlargement of the prostate occurs in </a:t>
            </a:r>
            <a:r>
              <a:rPr lang="en-US" sz="2000" b="1">
                <a:solidFill>
                  <a:srgbClr val="EA0000"/>
                </a:solidFill>
                <a:effectLst>
                  <a:outerShdw blurRad="38100" dist="38100" dir="2700000" algn="tl">
                    <a:srgbClr val="C0C0C0"/>
                  </a:outerShdw>
                </a:effectLst>
                <a:cs typeface="Arial" pitchFamily="34" charset="0"/>
              </a:rPr>
              <a:t>more than ½ </a:t>
            </a:r>
            <a:r>
              <a:rPr lang="en-US" sz="2000">
                <a:cs typeface="Arial" pitchFamily="34" charset="0"/>
              </a:rPr>
              <a:t>of all men in this age group.</a:t>
            </a:r>
          </a:p>
          <a:p>
            <a:pPr marL="342900" indent="-342900"/>
            <a:endParaRPr lang="en-CA" sz="1200">
              <a:cs typeface="Arial" pitchFamily="34" charset="0"/>
            </a:endParaRPr>
          </a:p>
          <a:p>
            <a:pPr marL="342900" indent="-342900"/>
            <a:r>
              <a:rPr lang="en-CA" sz="2000">
                <a:cs typeface="Arial" pitchFamily="34" charset="0"/>
              </a:rPr>
              <a:t>	That is why it is important                                                                                             to get tested annually after 					                    the age of 40.</a:t>
            </a:r>
          </a:p>
        </p:txBody>
      </p:sp>
      <p:pic>
        <p:nvPicPr>
          <p:cNvPr id="56324" name="Picture 2" descr="http://www.soc.ucsb.edu/sexinfo/images/02-07-prostateexamination.gif"/>
          <p:cNvPicPr>
            <a:picLocks noChangeAspect="1" noChangeArrowheads="1"/>
          </p:cNvPicPr>
          <p:nvPr/>
        </p:nvPicPr>
        <p:blipFill>
          <a:blip r:embed="rId3" cstate="print">
            <a:lum bright="-10000" contrast="20000"/>
          </a:blip>
          <a:srcRect/>
          <a:stretch>
            <a:fillRect/>
          </a:stretch>
        </p:blipFill>
        <p:spPr bwMode="auto">
          <a:xfrm>
            <a:off x="4038600" y="3371850"/>
            <a:ext cx="4762500" cy="3333750"/>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7346"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57347" name="Picture 3" descr="malerepro_2"/>
          <p:cNvPicPr>
            <a:picLocks noChangeAspect="1" noChangeArrowheads="1"/>
          </p:cNvPicPr>
          <p:nvPr/>
        </p:nvPicPr>
        <p:blipFill>
          <a:blip r:embed="rId3" cstate="print">
            <a:lum bright="-10000" contrast="20000"/>
          </a:blip>
          <a:srcRect/>
          <a:stretch>
            <a:fillRect/>
          </a:stretch>
        </p:blipFill>
        <p:spPr bwMode="auto">
          <a:xfrm>
            <a:off x="304800" y="1447800"/>
            <a:ext cx="8621713" cy="4953000"/>
          </a:xfrm>
          <a:prstGeom prst="rect">
            <a:avLst/>
          </a:prstGeom>
          <a:noFill/>
          <a:ln w="28575">
            <a:solidFill>
              <a:srgbClr val="000000"/>
            </a:solidFill>
            <a:miter lim="800000"/>
            <a:headEnd/>
            <a:tailEnd/>
          </a:ln>
        </p:spPr>
      </p:pic>
      <p:sp>
        <p:nvSpPr>
          <p:cNvPr id="7" name="Cloud 6"/>
          <p:cNvSpPr/>
          <p:nvPr/>
        </p:nvSpPr>
        <p:spPr>
          <a:xfrm>
            <a:off x="6477000" y="3581400"/>
            <a:ext cx="2438400" cy="1371600"/>
          </a:xfrm>
          <a:prstGeom prst="cloud">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8370"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838200" y="228600"/>
            <a:ext cx="623888" cy="752475"/>
          </a:xfrm>
          <a:prstGeom prst="rect">
            <a:avLst/>
          </a:prstGeom>
          <a:noFill/>
          <a:ln w="9525">
            <a:noFill/>
            <a:miter lim="800000"/>
            <a:headEnd/>
            <a:tailEnd/>
          </a:ln>
        </p:spPr>
      </p:pic>
      <p:sp>
        <p:nvSpPr>
          <p:cNvPr id="5" name="TextBox 4"/>
          <p:cNvSpPr txBox="1">
            <a:spLocks noChangeArrowheads="1"/>
          </p:cNvSpPr>
          <p:nvPr/>
        </p:nvSpPr>
        <p:spPr bwMode="auto">
          <a:xfrm>
            <a:off x="304800" y="1100138"/>
            <a:ext cx="8534400" cy="2678112"/>
          </a:xfrm>
          <a:prstGeom prst="rect">
            <a:avLst/>
          </a:prstGeom>
          <a:noFill/>
          <a:ln w="9525">
            <a:noFill/>
            <a:miter lim="800000"/>
            <a:headEnd/>
            <a:tailEnd/>
          </a:ln>
        </p:spPr>
        <p:txBody>
          <a:bodyPr>
            <a:spAutoFit/>
          </a:bodyPr>
          <a:lstStyle/>
          <a:p>
            <a:pPr marL="342900" indent="-342900">
              <a:buFontTx/>
              <a:buAutoNum type="arabicPeriod" startAt="3"/>
            </a:pPr>
            <a:r>
              <a:rPr lang="en-US" sz="2000" b="1" i="1">
                <a:solidFill>
                  <a:srgbClr val="EA0000"/>
                </a:solidFill>
                <a:effectLst>
                  <a:outerShdw blurRad="38100" dist="38100" dir="2700000" algn="tl">
                    <a:srgbClr val="C0C0C0"/>
                  </a:outerShdw>
                </a:effectLst>
                <a:cs typeface="Arial" pitchFamily="34" charset="0"/>
              </a:rPr>
              <a:t>BULBOURETHRAL GLANDS </a:t>
            </a:r>
            <a:r>
              <a:rPr lang="en-US" sz="2000" b="1" i="1">
                <a:cs typeface="Arial" pitchFamily="34" charset="0"/>
              </a:rPr>
              <a:t>(cowper</a:t>
            </a:r>
            <a:r>
              <a:rPr lang="ja-JP" altLang="en-US" sz="2000" b="1" i="1">
                <a:cs typeface="Arial" pitchFamily="34" charset="0"/>
              </a:rPr>
              <a:t>’</a:t>
            </a:r>
            <a:r>
              <a:rPr lang="en-US" altLang="ja-JP" sz="2000" b="1" i="1">
                <a:cs typeface="Arial" pitchFamily="34" charset="0"/>
              </a:rPr>
              <a:t>s gland)</a:t>
            </a:r>
            <a:r>
              <a:rPr lang="en-US" altLang="ja-JP" sz="2000">
                <a:cs typeface="Arial" pitchFamily="34" charset="0"/>
              </a:rPr>
              <a:t>:  </a:t>
            </a:r>
          </a:p>
          <a:p>
            <a:pPr marL="342900" indent="-342900">
              <a:buFontTx/>
              <a:buAutoNum type="arabicPeriod" startAt="3"/>
            </a:pPr>
            <a:endParaRPr lang="en-US" sz="1400">
              <a:cs typeface="Arial" pitchFamily="34" charset="0"/>
            </a:endParaRPr>
          </a:p>
          <a:p>
            <a:pPr marL="342900" indent="-342900"/>
            <a:r>
              <a:rPr lang="en-US" sz="2000">
                <a:cs typeface="Arial" pitchFamily="34" charset="0"/>
              </a:rPr>
              <a:t>	These are a pair of </a:t>
            </a:r>
            <a:r>
              <a:rPr lang="en-US" sz="2000" b="1">
                <a:solidFill>
                  <a:srgbClr val="EA0000"/>
                </a:solidFill>
                <a:effectLst>
                  <a:outerShdw blurRad="38100" dist="38100" dir="2700000" algn="tl">
                    <a:srgbClr val="C0C0C0"/>
                  </a:outerShdw>
                </a:effectLst>
                <a:cs typeface="Arial" pitchFamily="34" charset="0"/>
              </a:rPr>
              <a:t>small glands </a:t>
            </a:r>
            <a:r>
              <a:rPr lang="en-US" sz="2000">
                <a:cs typeface="Arial" pitchFamily="34" charset="0"/>
              </a:rPr>
              <a:t>along the urethra below the prostate.  </a:t>
            </a:r>
          </a:p>
          <a:p>
            <a:pPr marL="342900" indent="-342900"/>
            <a:endParaRPr lang="en-US" sz="1400">
              <a:cs typeface="Arial" pitchFamily="34" charset="0"/>
            </a:endParaRPr>
          </a:p>
          <a:p>
            <a:pPr marL="342900" indent="-342900"/>
            <a:r>
              <a:rPr lang="en-US" sz="2000">
                <a:cs typeface="Arial" pitchFamily="34" charset="0"/>
              </a:rPr>
              <a:t>	They secrete a </a:t>
            </a:r>
            <a:r>
              <a:rPr lang="en-US" sz="2000" b="1">
                <a:solidFill>
                  <a:srgbClr val="EA0000"/>
                </a:solidFill>
                <a:effectLst>
                  <a:outerShdw blurRad="38100" dist="38100" dir="2700000" algn="tl">
                    <a:srgbClr val="C0C0C0"/>
                  </a:outerShdw>
                </a:effectLst>
                <a:cs typeface="Arial" pitchFamily="34" charset="0"/>
              </a:rPr>
              <a:t>viscous fluid before emission of the semen</a:t>
            </a:r>
            <a:r>
              <a:rPr lang="en-US" sz="2000">
                <a:cs typeface="Arial" pitchFamily="34" charset="0"/>
              </a:rPr>
              <a:t>.  </a:t>
            </a:r>
          </a:p>
          <a:p>
            <a:pPr marL="342900" indent="-342900"/>
            <a:endParaRPr lang="en-US" sz="1400">
              <a:cs typeface="Arial" pitchFamily="34" charset="0"/>
            </a:endParaRPr>
          </a:p>
          <a:p>
            <a:pPr marL="342900" indent="-342900"/>
            <a:r>
              <a:rPr lang="en-US" sz="2000">
                <a:cs typeface="Arial" pitchFamily="34" charset="0"/>
              </a:rPr>
              <a:t>	It has been suggested that this fluid </a:t>
            </a:r>
            <a:r>
              <a:rPr lang="en-US" sz="2000" b="1">
                <a:solidFill>
                  <a:srgbClr val="EA0000"/>
                </a:solidFill>
                <a:effectLst>
                  <a:outerShdw blurRad="38100" dist="38100" dir="2700000" algn="tl">
                    <a:srgbClr val="C0C0C0"/>
                  </a:outerShdw>
                </a:effectLst>
                <a:cs typeface="Arial" pitchFamily="34" charset="0"/>
              </a:rPr>
              <a:t>lubricates the penis and vagina</a:t>
            </a:r>
            <a:r>
              <a:rPr lang="en-US" sz="2000">
                <a:cs typeface="Arial" pitchFamily="34" charset="0"/>
              </a:rPr>
              <a:t>, but the volume (just one or two drops) seems insufficient to be very effective for this function.  </a:t>
            </a:r>
          </a:p>
        </p:txBody>
      </p:sp>
      <p:pic>
        <p:nvPicPr>
          <p:cNvPr id="58372" name="Picture 2" descr="http://img.tfd.com/dorland/thumbs/glandula_bulbourethralis.jpg"/>
          <p:cNvPicPr>
            <a:picLocks noChangeAspect="1" noChangeArrowheads="1"/>
          </p:cNvPicPr>
          <p:nvPr/>
        </p:nvPicPr>
        <p:blipFill>
          <a:blip r:embed="rId3" cstate="print">
            <a:lum bright="-20000" contrast="20000"/>
          </a:blip>
          <a:srcRect/>
          <a:stretch>
            <a:fillRect/>
          </a:stretch>
        </p:blipFill>
        <p:spPr bwMode="auto">
          <a:xfrm>
            <a:off x="4343400" y="3505200"/>
            <a:ext cx="4343400" cy="3144838"/>
          </a:xfrm>
          <a:prstGeom prst="rect">
            <a:avLst/>
          </a:prstGeom>
          <a:noFill/>
          <a:ln w="57150">
            <a:solidFill>
              <a:schemeClr val="tx1"/>
            </a:solidFill>
            <a:miter lim="800000"/>
            <a:headEnd/>
            <a:tailEnd/>
          </a:ln>
        </p:spPr>
      </p:pic>
      <p:sp>
        <p:nvSpPr>
          <p:cNvPr id="6" name="TextBox 5"/>
          <p:cNvSpPr txBox="1">
            <a:spLocks noChangeArrowheads="1"/>
          </p:cNvSpPr>
          <p:nvPr/>
        </p:nvSpPr>
        <p:spPr bwMode="auto">
          <a:xfrm>
            <a:off x="228600" y="3962400"/>
            <a:ext cx="3886200" cy="2154238"/>
          </a:xfrm>
          <a:prstGeom prst="rect">
            <a:avLst/>
          </a:prstGeom>
          <a:noFill/>
          <a:ln w="9525">
            <a:noFill/>
            <a:miter lim="800000"/>
            <a:headEnd/>
            <a:tailEnd/>
          </a:ln>
        </p:spPr>
        <p:txBody>
          <a:bodyPr>
            <a:spAutoFit/>
          </a:bodyPr>
          <a:lstStyle/>
          <a:p>
            <a:pPr>
              <a:defRPr/>
            </a:pPr>
            <a:r>
              <a:rPr lang="en-US" sz="2000" dirty="0">
                <a:ea typeface="+mn-ea"/>
                <a:cs typeface="Arial" pitchFamily="34" charset="0"/>
              </a:rPr>
              <a:t>This fluid </a:t>
            </a:r>
            <a:r>
              <a:rPr lang="en-US" sz="2000" b="1" dirty="0">
                <a:solidFill>
                  <a:srgbClr val="EA0000"/>
                </a:solidFill>
                <a:effectLst>
                  <a:outerShdw blurRad="38100" dist="38100" dir="2700000" algn="tl">
                    <a:srgbClr val="000000">
                      <a:alpha val="43137"/>
                    </a:srgbClr>
                  </a:outerShdw>
                </a:effectLst>
                <a:ea typeface="+mn-ea"/>
                <a:cs typeface="Arial" pitchFamily="34" charset="0"/>
              </a:rPr>
              <a:t>does carry some sperm</a:t>
            </a:r>
            <a:r>
              <a:rPr lang="en-US" sz="2000" b="1" dirty="0">
                <a:ea typeface="+mn-ea"/>
                <a:cs typeface="Arial" pitchFamily="34" charset="0"/>
              </a:rPr>
              <a:t> </a:t>
            </a:r>
            <a:r>
              <a:rPr lang="en-US" sz="2000" dirty="0">
                <a:ea typeface="+mn-ea"/>
                <a:cs typeface="Arial" pitchFamily="34" charset="0"/>
              </a:rPr>
              <a:t>released before ejaculation,.</a:t>
            </a:r>
          </a:p>
          <a:p>
            <a:pPr>
              <a:defRPr/>
            </a:pPr>
            <a:endParaRPr lang="en-US" sz="1400" dirty="0">
              <a:ea typeface="+mn-ea"/>
              <a:cs typeface="Arial" pitchFamily="34" charset="0"/>
            </a:endParaRPr>
          </a:p>
          <a:p>
            <a:pPr>
              <a:defRPr/>
            </a:pPr>
            <a:r>
              <a:rPr lang="en-US" sz="2000" dirty="0">
                <a:ea typeface="+mn-ea"/>
                <a:cs typeface="Arial" pitchFamily="34" charset="0"/>
              </a:rPr>
              <a:t>This is one factor in </a:t>
            </a:r>
            <a:r>
              <a:rPr lang="en-US" sz="2000" dirty="0">
                <a:solidFill>
                  <a:srgbClr val="EA0000"/>
                </a:solidFill>
                <a:effectLst>
                  <a:outerShdw blurRad="38100" dist="38100" dir="2700000" algn="tl">
                    <a:srgbClr val="000000">
                      <a:alpha val="43137"/>
                    </a:srgbClr>
                  </a:outerShdw>
                </a:effectLst>
                <a:ea typeface="+mn-ea"/>
                <a:cs typeface="Arial" pitchFamily="34" charset="0"/>
              </a:rPr>
              <a:t>the </a:t>
            </a:r>
            <a:r>
              <a:rPr lang="en-US" sz="2000" b="1" dirty="0">
                <a:solidFill>
                  <a:srgbClr val="EA0000"/>
                </a:solidFill>
                <a:effectLst>
                  <a:outerShdw blurRad="38100" dist="38100" dir="2700000" algn="tl">
                    <a:srgbClr val="000000">
                      <a:alpha val="43137"/>
                    </a:srgbClr>
                  </a:outerShdw>
                </a:effectLst>
                <a:ea typeface="+mn-ea"/>
                <a:cs typeface="Arial" pitchFamily="34" charset="0"/>
              </a:rPr>
              <a:t>low success rate of the withdrawal method </a:t>
            </a:r>
            <a:r>
              <a:rPr lang="en-US" sz="2000" dirty="0">
                <a:ea typeface="+mn-ea"/>
                <a:cs typeface="Arial" pitchFamily="34" charset="0"/>
              </a:rPr>
              <a:t>of birth control.  </a:t>
            </a:r>
            <a:endParaRPr lang="en-US" sz="2000" dirty="0">
              <a:latin typeface="Calibri"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left)">
                                      <p:cBhvr>
                                        <p:cTn id="22" dur="500"/>
                                        <p:tgtEl>
                                          <p:spTgt spid="6">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59394"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59395" name="Picture 3" descr="malerepro_2"/>
          <p:cNvPicPr>
            <a:picLocks noChangeAspect="1" noChangeArrowheads="1"/>
          </p:cNvPicPr>
          <p:nvPr/>
        </p:nvPicPr>
        <p:blipFill>
          <a:blip r:embed="rId3" cstate="print">
            <a:lum bright="-10000" contrast="20000"/>
          </a:blip>
          <a:srcRect/>
          <a:stretch>
            <a:fillRect/>
          </a:stretch>
        </p:blipFill>
        <p:spPr bwMode="auto">
          <a:xfrm>
            <a:off x="304800" y="1447800"/>
            <a:ext cx="8621713" cy="4953000"/>
          </a:xfrm>
          <a:prstGeom prst="rect">
            <a:avLst/>
          </a:prstGeom>
          <a:noFill/>
          <a:ln w="28575">
            <a:solidFill>
              <a:srgbClr val="000000"/>
            </a:solidFill>
            <a:miter lim="800000"/>
            <a:headEnd/>
            <a:tailEnd/>
          </a:ln>
        </p:spPr>
      </p:pic>
      <p:sp>
        <p:nvSpPr>
          <p:cNvPr id="7" name="Cloud 6"/>
          <p:cNvSpPr/>
          <p:nvPr/>
        </p:nvSpPr>
        <p:spPr>
          <a:xfrm>
            <a:off x="6019800" y="4648200"/>
            <a:ext cx="2438400" cy="1219200"/>
          </a:xfrm>
          <a:prstGeom prst="cloud">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457200" y="1066800"/>
            <a:ext cx="8458200" cy="5262563"/>
          </a:xfrm>
          <a:prstGeom prst="rect">
            <a:avLst/>
          </a:prstGeom>
          <a:noFill/>
          <a:ln w="9525">
            <a:noFill/>
            <a:miter lim="800000"/>
            <a:headEnd/>
            <a:tailEnd/>
          </a:ln>
        </p:spPr>
        <p:txBody>
          <a:bodyPr>
            <a:spAutoFit/>
          </a:bodyPr>
          <a:lstStyle/>
          <a:p>
            <a:r>
              <a:rPr lang="en-US" sz="2400">
                <a:cs typeface="Arial" pitchFamily="34" charset="0"/>
              </a:rPr>
              <a:t>Human reproduction employs </a:t>
            </a:r>
            <a:r>
              <a:rPr lang="en-US" sz="2400" b="1">
                <a:solidFill>
                  <a:srgbClr val="FF0000"/>
                </a:solidFill>
                <a:effectLst>
                  <a:outerShdw blurRad="38100" dist="38100" dir="2700000" algn="tl">
                    <a:srgbClr val="C0C0C0"/>
                  </a:outerShdw>
                </a:effectLst>
                <a:cs typeface="Arial" pitchFamily="34" charset="0"/>
              </a:rPr>
              <a:t>internal fertilization</a:t>
            </a:r>
            <a:r>
              <a:rPr lang="en-US" sz="2400">
                <a:cs typeface="Arial" pitchFamily="34" charset="0"/>
              </a:rPr>
              <a:t>, and depends on the integrated action of hormones, the nervous system, and the reproductive system. </a:t>
            </a:r>
          </a:p>
          <a:p>
            <a:r>
              <a:rPr lang="en-US" sz="2400">
                <a:cs typeface="Arial" pitchFamily="34" charset="0"/>
              </a:rPr>
              <a:t> </a:t>
            </a:r>
          </a:p>
          <a:p>
            <a:endParaRPr lang="en-US" sz="2400">
              <a:cs typeface="Arial" pitchFamily="34" charset="0"/>
            </a:endParaRPr>
          </a:p>
          <a:p>
            <a:r>
              <a:rPr lang="en-US" sz="2400" b="1">
                <a:solidFill>
                  <a:srgbClr val="FF0000"/>
                </a:solidFill>
                <a:effectLst>
                  <a:outerShdw blurRad="38100" dist="38100" dir="2700000" algn="tl">
                    <a:srgbClr val="C0C0C0"/>
                  </a:outerShdw>
                </a:effectLst>
                <a:cs typeface="Arial" pitchFamily="34" charset="0"/>
              </a:rPr>
              <a:t>Male gonads </a:t>
            </a:r>
            <a:r>
              <a:rPr lang="en-US" sz="2400">
                <a:cs typeface="Arial" pitchFamily="34" charset="0"/>
              </a:rPr>
              <a:t>are the </a:t>
            </a:r>
            <a:r>
              <a:rPr lang="en-US" sz="2400" b="1">
                <a:solidFill>
                  <a:srgbClr val="FF0000"/>
                </a:solidFill>
                <a:effectLst>
                  <a:outerShdw blurRad="38100" dist="38100" dir="2700000" algn="tl">
                    <a:srgbClr val="C0C0C0"/>
                  </a:outerShdw>
                </a:effectLst>
                <a:cs typeface="Arial" pitchFamily="34" charset="0"/>
              </a:rPr>
              <a:t>testes</a:t>
            </a:r>
            <a:r>
              <a:rPr lang="en-US" sz="2400">
                <a:cs typeface="Arial" pitchFamily="34" charset="0"/>
              </a:rPr>
              <a:t>, which                                  produce </a:t>
            </a:r>
            <a:r>
              <a:rPr lang="en-US" sz="2400" b="1">
                <a:solidFill>
                  <a:srgbClr val="FF0000"/>
                </a:solidFill>
                <a:effectLst>
                  <a:outerShdw blurRad="38100" dist="38100" dir="2700000" algn="tl">
                    <a:srgbClr val="C0C0C0"/>
                  </a:outerShdw>
                </a:effectLst>
                <a:cs typeface="Arial" pitchFamily="34" charset="0"/>
              </a:rPr>
              <a:t>sperm</a:t>
            </a:r>
            <a:r>
              <a:rPr lang="en-US" sz="2400" b="1">
                <a:cs typeface="Arial" pitchFamily="34" charset="0"/>
              </a:rPr>
              <a:t> </a:t>
            </a:r>
            <a:r>
              <a:rPr lang="en-US" sz="2400">
                <a:cs typeface="Arial" pitchFamily="34" charset="0"/>
              </a:rPr>
              <a:t>and </a:t>
            </a:r>
            <a:r>
              <a:rPr lang="en-US" sz="2400" b="1">
                <a:solidFill>
                  <a:srgbClr val="FF0000"/>
                </a:solidFill>
                <a:effectLst>
                  <a:outerShdw blurRad="38100" dist="38100" dir="2700000" algn="tl">
                    <a:srgbClr val="C0C0C0"/>
                  </a:outerShdw>
                </a:effectLst>
                <a:cs typeface="Arial" pitchFamily="34" charset="0"/>
              </a:rPr>
              <a:t>testosterone</a:t>
            </a:r>
            <a:r>
              <a:rPr lang="en-US" sz="2400">
                <a:cs typeface="Arial" pitchFamily="34" charset="0"/>
              </a:rPr>
              <a:t>.</a:t>
            </a:r>
          </a:p>
          <a:p>
            <a:endParaRPr lang="en-CA" sz="2400">
              <a:cs typeface="Arial" pitchFamily="34" charset="0"/>
            </a:endParaRPr>
          </a:p>
          <a:p>
            <a:endParaRPr lang="en-CA" sz="2400">
              <a:cs typeface="Arial" pitchFamily="34" charset="0"/>
            </a:endParaRPr>
          </a:p>
          <a:p>
            <a:endParaRPr lang="en-US" sz="2400">
              <a:cs typeface="Arial" pitchFamily="34" charset="0"/>
            </a:endParaRPr>
          </a:p>
          <a:p>
            <a:r>
              <a:rPr lang="en-US" sz="2400">
                <a:cs typeface="Arial" pitchFamily="34" charset="0"/>
              </a:rPr>
              <a:t>			   </a:t>
            </a:r>
            <a:r>
              <a:rPr lang="en-US" sz="2400" b="1">
                <a:solidFill>
                  <a:srgbClr val="FF0000"/>
                </a:solidFill>
                <a:effectLst>
                  <a:outerShdw blurRad="38100" dist="38100" dir="2700000" algn="tl">
                    <a:srgbClr val="C0C0C0"/>
                  </a:outerShdw>
                </a:effectLst>
                <a:cs typeface="Arial" pitchFamily="34" charset="0"/>
              </a:rPr>
              <a:t>Female gonads </a:t>
            </a:r>
            <a:r>
              <a:rPr lang="en-US" sz="2400">
                <a:cs typeface="Arial" pitchFamily="34" charset="0"/>
              </a:rPr>
              <a:t>are the </a:t>
            </a:r>
            <a:r>
              <a:rPr lang="en-US" sz="2400" b="1">
                <a:solidFill>
                  <a:srgbClr val="FF0000"/>
                </a:solidFill>
                <a:effectLst>
                  <a:outerShdw blurRad="38100" dist="38100" dir="2700000" algn="tl">
                    <a:srgbClr val="C0C0C0"/>
                  </a:outerShdw>
                </a:effectLst>
                <a:cs typeface="Arial" pitchFamily="34" charset="0"/>
              </a:rPr>
              <a:t>ovaries</a:t>
            </a:r>
            <a:r>
              <a:rPr lang="en-US" sz="2400">
                <a:cs typeface="Arial" pitchFamily="34" charset="0"/>
              </a:rPr>
              <a:t> which 			   produce </a:t>
            </a:r>
            <a:r>
              <a:rPr lang="en-US" sz="2400" b="1">
                <a:solidFill>
                  <a:srgbClr val="FF0000"/>
                </a:solidFill>
                <a:effectLst>
                  <a:outerShdw blurRad="38100" dist="38100" dir="2700000" algn="tl">
                    <a:srgbClr val="C0C0C0"/>
                  </a:outerShdw>
                </a:effectLst>
                <a:cs typeface="Arial" pitchFamily="34" charset="0"/>
              </a:rPr>
              <a:t>eggs</a:t>
            </a:r>
            <a:r>
              <a:rPr lang="en-US" sz="2400">
                <a:cs typeface="Arial" pitchFamily="34" charset="0"/>
              </a:rPr>
              <a:t> and 2 hormones:  </a:t>
            </a:r>
            <a:r>
              <a:rPr lang="en-US" sz="2400" b="1">
                <a:cs typeface="Arial" pitchFamily="34" charset="0"/>
              </a:rPr>
              <a:t>estrogen </a:t>
            </a:r>
            <a:r>
              <a:rPr lang="en-US" sz="2400">
                <a:cs typeface="Arial" pitchFamily="34" charset="0"/>
              </a:rPr>
              <a:t>		</a:t>
            </a:r>
            <a:r>
              <a:rPr lang="en-US" sz="2400" b="1">
                <a:solidFill>
                  <a:srgbClr val="FF0000"/>
                </a:solidFill>
                <a:effectLst>
                  <a:outerShdw blurRad="38100" dist="38100" dir="2700000" algn="tl">
                    <a:srgbClr val="C0C0C0"/>
                  </a:outerShdw>
                </a:effectLst>
                <a:cs typeface="Arial" pitchFamily="34" charset="0"/>
              </a:rPr>
              <a:t>   estrogen </a:t>
            </a:r>
            <a:r>
              <a:rPr lang="en-US" sz="2400">
                <a:cs typeface="Arial" pitchFamily="34" charset="0"/>
              </a:rPr>
              <a:t>and </a:t>
            </a:r>
            <a:r>
              <a:rPr lang="en-US" sz="2400" b="1">
                <a:solidFill>
                  <a:srgbClr val="FF0000"/>
                </a:solidFill>
                <a:effectLst>
                  <a:outerShdw blurRad="38100" dist="38100" dir="2700000" algn="tl">
                    <a:srgbClr val="C0C0C0"/>
                  </a:outerShdw>
                </a:effectLst>
                <a:cs typeface="Arial" pitchFamily="34" charset="0"/>
              </a:rPr>
              <a:t>progesterone</a:t>
            </a:r>
            <a:r>
              <a:rPr lang="en-US" sz="2400">
                <a:solidFill>
                  <a:srgbClr val="FF0000"/>
                </a:solidFill>
                <a:effectLst>
                  <a:outerShdw blurRad="38100" dist="38100" dir="2700000" algn="tl">
                    <a:srgbClr val="C0C0C0"/>
                  </a:outerShdw>
                </a:effectLst>
                <a:cs typeface="Arial" pitchFamily="34" charset="0"/>
              </a:rPr>
              <a:t>.</a:t>
            </a:r>
          </a:p>
          <a:p>
            <a:endParaRPr lang="en-US" sz="2400">
              <a:cs typeface="Arial" pitchFamily="34" charset="0"/>
            </a:endParaRPr>
          </a:p>
        </p:txBody>
      </p:sp>
      <p:sp>
        <p:nvSpPr>
          <p:cNvPr id="4" name="Rectangle 3"/>
          <p:cNvSpPr/>
          <p:nvPr/>
        </p:nvSpPr>
        <p:spPr>
          <a:xfrm>
            <a:off x="304800" y="111204"/>
            <a:ext cx="86106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HUMAN REPRODUCTION</a:t>
            </a:r>
          </a:p>
        </p:txBody>
      </p:sp>
      <p:pic>
        <p:nvPicPr>
          <p:cNvPr id="21507" name="Picture 4" descr="atcl4_testes.gif"/>
          <p:cNvPicPr>
            <a:picLocks noChangeAspect="1"/>
          </p:cNvPicPr>
          <p:nvPr/>
        </p:nvPicPr>
        <p:blipFill>
          <a:blip r:embed="rId2" cstate="print">
            <a:lum bright="-10000" contrast="20000"/>
          </a:blip>
          <a:srcRect/>
          <a:stretch>
            <a:fillRect/>
          </a:stretch>
        </p:blipFill>
        <p:spPr bwMode="auto">
          <a:xfrm>
            <a:off x="6096000" y="2438400"/>
            <a:ext cx="2262188" cy="2124075"/>
          </a:xfrm>
          <a:prstGeom prst="rect">
            <a:avLst/>
          </a:prstGeom>
          <a:noFill/>
          <a:ln w="57150">
            <a:solidFill>
              <a:schemeClr val="tx1"/>
            </a:solidFill>
            <a:miter lim="800000"/>
            <a:headEnd/>
            <a:tailEnd/>
          </a:ln>
        </p:spPr>
      </p:pic>
      <p:pic>
        <p:nvPicPr>
          <p:cNvPr id="21508" name="Picture 3" descr="http://www.cs.nsw.gov.au/cancer/sgog/assets/UterusDia.jpg"/>
          <p:cNvPicPr>
            <a:picLocks noChangeAspect="1" noChangeArrowheads="1"/>
          </p:cNvPicPr>
          <p:nvPr/>
        </p:nvPicPr>
        <p:blipFill>
          <a:blip r:embed="rId3" cstate="print">
            <a:lum bright="-10000" contrast="20000"/>
          </a:blip>
          <a:srcRect/>
          <a:stretch>
            <a:fillRect/>
          </a:stretch>
        </p:blipFill>
        <p:spPr bwMode="auto">
          <a:xfrm>
            <a:off x="304800" y="4419600"/>
            <a:ext cx="2908300" cy="189547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wipe(left)">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male bladd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http://upload.wikimedia.org/wikipedia/commons/e/ed/Testosterone_structure.png"/>
          <p:cNvPicPr>
            <a:picLocks noChangeAspect="1" noChangeArrowheads="1"/>
          </p:cNvPicPr>
          <p:nvPr/>
        </p:nvPicPr>
        <p:blipFill>
          <a:blip r:embed="rId2" cstate="print"/>
          <a:srcRect/>
          <a:stretch>
            <a:fillRect/>
          </a:stretch>
        </p:blipFill>
        <p:spPr bwMode="auto">
          <a:xfrm>
            <a:off x="152400" y="228600"/>
            <a:ext cx="1952625" cy="1260475"/>
          </a:xfrm>
          <a:prstGeom prst="rect">
            <a:avLst/>
          </a:prstGeom>
          <a:noFill/>
          <a:ln w="9525">
            <a:noFill/>
            <a:miter lim="800000"/>
            <a:headEnd/>
            <a:tailEnd/>
          </a:ln>
        </p:spPr>
      </p:pic>
      <p:sp>
        <p:nvSpPr>
          <p:cNvPr id="3" name="Rectangle 2"/>
          <p:cNvSpPr/>
          <p:nvPr/>
        </p:nvSpPr>
        <p:spPr>
          <a:xfrm>
            <a:off x="2209800" y="111204"/>
            <a:ext cx="6705600" cy="923330"/>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5400" b="1" dirty="0" smtClean="0">
                <a:ln w="10541" cmpd="sng">
                  <a:solidFill>
                    <a:schemeClr val="accent1">
                      <a:shade val="88000"/>
                      <a:satMod val="110000"/>
                    </a:schemeClr>
                  </a:solidFill>
                  <a:prstDash val="solid"/>
                </a:ln>
                <a:solidFill>
                  <a:srgbClr val="0070C0"/>
                </a:solidFill>
                <a:latin typeface="+mn-lt"/>
                <a:ea typeface="+mn-ea"/>
              </a:rPr>
              <a:t>HORMONES</a:t>
            </a:r>
            <a:endParaRPr lang="en-US" sz="5400" b="1" dirty="0">
              <a:ln w="10541" cmpd="sng">
                <a:solidFill>
                  <a:schemeClr val="accent1">
                    <a:shade val="88000"/>
                    <a:satMod val="110000"/>
                  </a:schemeClr>
                </a:solidFill>
                <a:prstDash val="solid"/>
              </a:ln>
              <a:solidFill>
                <a:srgbClr val="0070C0"/>
              </a:solidFill>
              <a:latin typeface="+mn-lt"/>
              <a:ea typeface="+mn-ea"/>
            </a:endParaRPr>
          </a:p>
        </p:txBody>
      </p:sp>
      <p:sp>
        <p:nvSpPr>
          <p:cNvPr id="5" name="TextBox 4"/>
          <p:cNvSpPr txBox="1"/>
          <p:nvPr/>
        </p:nvSpPr>
        <p:spPr>
          <a:xfrm>
            <a:off x="228600" y="1524000"/>
            <a:ext cx="8686800" cy="4770438"/>
          </a:xfrm>
          <a:prstGeom prst="rect">
            <a:avLst/>
          </a:prstGeom>
          <a:noFill/>
        </p:spPr>
        <p:txBody>
          <a:bodyPr>
            <a:spAutoFit/>
          </a:bodyPr>
          <a:lstStyle/>
          <a:p>
            <a:pPr fontAlgn="auto">
              <a:spcBef>
                <a:spcPts val="0"/>
              </a:spcBef>
              <a:spcAft>
                <a:spcPts val="0"/>
              </a:spcAft>
              <a:defRPr/>
            </a:pPr>
            <a:r>
              <a:rPr lang="en-US" sz="2200" b="1" dirty="0">
                <a:effectLst>
                  <a:outerShdw blurRad="50800" dist="38100" algn="tr" rotWithShape="0">
                    <a:prstClr val="black">
                      <a:alpha val="40000"/>
                    </a:prstClr>
                  </a:outerShdw>
                </a:effectLst>
                <a:ea typeface="+mn-ea"/>
                <a:cs typeface="Arial" pitchFamily="34" charset="0"/>
              </a:rPr>
              <a:t>MALE SEX HORMONES</a:t>
            </a:r>
          </a:p>
          <a:p>
            <a:pPr fontAlgn="auto">
              <a:spcBef>
                <a:spcPts val="0"/>
              </a:spcBef>
              <a:spcAft>
                <a:spcPts val="0"/>
              </a:spcAft>
              <a:defRPr/>
            </a:pPr>
            <a:endParaRPr lang="en-US" sz="2200" b="1" dirty="0">
              <a:effectLst>
                <a:outerShdw blurRad="50800" dist="38100" algn="tr" rotWithShape="0">
                  <a:prstClr val="black">
                    <a:alpha val="40000"/>
                  </a:prstClr>
                </a:outerShdw>
              </a:effectLst>
              <a:ea typeface="+mn-ea"/>
              <a:cs typeface="Arial" pitchFamily="34" charset="0"/>
            </a:endParaRPr>
          </a:p>
          <a:p>
            <a:pPr fontAlgn="auto">
              <a:spcBef>
                <a:spcPts val="0"/>
              </a:spcBef>
              <a:spcAft>
                <a:spcPts val="0"/>
              </a:spcAft>
              <a:defRPr/>
            </a:pPr>
            <a:r>
              <a:rPr lang="en-US" sz="2200" dirty="0">
                <a:ea typeface="+mn-ea"/>
                <a:cs typeface="Arial" pitchFamily="34" charset="0"/>
              </a:rPr>
              <a:t>The principal male sex hormones are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androgens</a:t>
            </a:r>
            <a:r>
              <a:rPr lang="en-US" sz="2200" dirty="0">
                <a:ea typeface="+mn-ea"/>
                <a:cs typeface="Arial" pitchFamily="34" charset="0"/>
              </a:rPr>
              <a:t>, of which, </a:t>
            </a:r>
            <a:r>
              <a:rPr lang="en-US" sz="2200" b="1" dirty="0">
                <a:solidFill>
                  <a:srgbClr val="EA0000"/>
                </a:solidFill>
                <a:effectLst>
                  <a:outerShdw blurRad="38100" dist="38100" dir="2700000" algn="tl">
                    <a:srgbClr val="000000">
                      <a:alpha val="43137"/>
                    </a:srgbClr>
                  </a:outerShdw>
                </a:effectLst>
                <a:ea typeface="+mn-ea"/>
                <a:cs typeface="Arial" pitchFamily="34" charset="0"/>
              </a:rPr>
              <a:t>testosterone</a:t>
            </a:r>
            <a:r>
              <a:rPr lang="en-US" sz="2200" dirty="0">
                <a:ea typeface="+mn-ea"/>
                <a:cs typeface="Arial" pitchFamily="34" charset="0"/>
              </a:rPr>
              <a:t> is the most important.  </a:t>
            </a:r>
          </a:p>
          <a:p>
            <a:pPr fontAlgn="auto">
              <a:spcBef>
                <a:spcPts val="0"/>
              </a:spcBef>
              <a:spcAft>
                <a:spcPts val="0"/>
              </a:spcAft>
              <a:defRPr/>
            </a:pPr>
            <a:endParaRPr lang="en-US" sz="2200" dirty="0">
              <a:ea typeface="+mn-ea"/>
              <a:cs typeface="Arial" pitchFamily="34" charset="0"/>
            </a:endParaRPr>
          </a:p>
          <a:p>
            <a:pPr fontAlgn="auto">
              <a:spcBef>
                <a:spcPts val="0"/>
              </a:spcBef>
              <a:spcAft>
                <a:spcPts val="0"/>
              </a:spcAft>
              <a:defRPr/>
            </a:pPr>
            <a:r>
              <a:rPr lang="en-US" sz="2200" dirty="0">
                <a:ea typeface="+mn-ea"/>
                <a:cs typeface="Arial" pitchFamily="34" charset="0"/>
              </a:rPr>
              <a:t>Androgens are </a:t>
            </a:r>
            <a:r>
              <a:rPr lang="en-US" sz="2200" b="1" dirty="0">
                <a:solidFill>
                  <a:srgbClr val="EA0000"/>
                </a:solidFill>
                <a:effectLst>
                  <a:outerShdw blurRad="38100" dist="38100" dir="2700000" algn="tl">
                    <a:srgbClr val="000000">
                      <a:alpha val="43137"/>
                    </a:srgbClr>
                  </a:outerShdw>
                </a:effectLst>
                <a:ea typeface="+mn-ea"/>
                <a:cs typeface="Arial" pitchFamily="34" charset="0"/>
              </a:rPr>
              <a:t>steroid hormones </a:t>
            </a:r>
            <a:r>
              <a:rPr lang="en-US" sz="2200" dirty="0">
                <a:ea typeface="+mn-ea"/>
                <a:cs typeface="Arial" pitchFamily="34" charset="0"/>
              </a:rPr>
              <a:t>produced by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interstitial cells </a:t>
            </a:r>
            <a:r>
              <a:rPr lang="en-US" sz="2200" dirty="0">
                <a:ea typeface="+mn-ea"/>
                <a:cs typeface="Arial" pitchFamily="34" charset="0"/>
              </a:rPr>
              <a:t>of the testes, and are directly responsible for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primary</a:t>
            </a:r>
            <a:r>
              <a:rPr lang="en-US" sz="2200" b="1" dirty="0">
                <a:ea typeface="+mn-ea"/>
                <a:cs typeface="Arial" pitchFamily="34" charset="0"/>
              </a:rPr>
              <a:t> and </a:t>
            </a:r>
            <a:r>
              <a:rPr lang="en-US" sz="2200" b="1" dirty="0">
                <a:solidFill>
                  <a:srgbClr val="EA0000"/>
                </a:solidFill>
                <a:effectLst>
                  <a:outerShdw blurRad="38100" dist="38100" dir="2700000" algn="tl">
                    <a:srgbClr val="000000">
                      <a:alpha val="43137"/>
                    </a:srgbClr>
                  </a:outerShdw>
                </a:effectLst>
                <a:ea typeface="+mn-ea"/>
                <a:cs typeface="Arial" pitchFamily="34" charset="0"/>
              </a:rPr>
              <a:t>secondary sex characteristics </a:t>
            </a:r>
            <a:r>
              <a:rPr lang="en-US" sz="2200" dirty="0">
                <a:ea typeface="+mn-ea"/>
                <a:cs typeface="Arial" pitchFamily="34" charset="0"/>
              </a:rPr>
              <a:t>of the male.  </a:t>
            </a:r>
          </a:p>
          <a:p>
            <a:pPr fontAlgn="auto">
              <a:spcBef>
                <a:spcPts val="0"/>
              </a:spcBef>
              <a:spcAft>
                <a:spcPts val="0"/>
              </a:spcAft>
              <a:defRPr/>
            </a:pPr>
            <a:endParaRPr lang="en-US" sz="2200" dirty="0">
              <a:ea typeface="+mn-ea"/>
              <a:cs typeface="Arial" pitchFamily="34" charset="0"/>
            </a:endParaRPr>
          </a:p>
          <a:p>
            <a:pPr fontAlgn="auto">
              <a:spcBef>
                <a:spcPts val="0"/>
              </a:spcBef>
              <a:spcAft>
                <a:spcPts val="0"/>
              </a:spcAft>
              <a:defRPr/>
            </a:pPr>
            <a:r>
              <a:rPr lang="en-US" sz="2200" dirty="0">
                <a:ea typeface="+mn-ea"/>
                <a:cs typeface="Arial" pitchFamily="34" charset="0"/>
              </a:rPr>
              <a:t>Androgens are also potent determinants of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behaviour</a:t>
            </a:r>
            <a:r>
              <a:rPr lang="en-US" sz="2200" dirty="0">
                <a:ea typeface="+mn-ea"/>
                <a:cs typeface="Arial" pitchFamily="34" charset="0"/>
              </a:rPr>
              <a:t> in mammals.  </a:t>
            </a:r>
          </a:p>
          <a:p>
            <a:pPr fontAlgn="auto">
              <a:spcBef>
                <a:spcPts val="0"/>
              </a:spcBef>
              <a:spcAft>
                <a:spcPts val="0"/>
              </a:spcAft>
              <a:defRPr/>
            </a:pPr>
            <a:endParaRPr lang="en-US" sz="2200" dirty="0">
              <a:ea typeface="+mn-ea"/>
              <a:cs typeface="Arial" pitchFamily="34" charset="0"/>
            </a:endParaRPr>
          </a:p>
          <a:p>
            <a:pPr fontAlgn="auto">
              <a:spcBef>
                <a:spcPts val="0"/>
              </a:spcBef>
              <a:spcAft>
                <a:spcPts val="0"/>
              </a:spcAft>
              <a:defRPr/>
            </a:pPr>
            <a:r>
              <a:rPr lang="en-US" sz="2200" dirty="0">
                <a:ea typeface="+mn-ea"/>
                <a:cs typeface="Arial" pitchFamily="34" charset="0"/>
              </a:rPr>
              <a:t>In addition to specific sexual </a:t>
            </a:r>
            <a:r>
              <a:rPr lang="en-US" sz="2200" dirty="0" err="1">
                <a:ea typeface="+mn-ea"/>
                <a:cs typeface="Arial" pitchFamily="34" charset="0"/>
              </a:rPr>
              <a:t>behaviour</a:t>
            </a:r>
            <a:r>
              <a:rPr lang="en-US" sz="2200" dirty="0">
                <a:ea typeface="+mn-ea"/>
                <a:cs typeface="Arial" pitchFamily="34" charset="0"/>
              </a:rPr>
              <a:t> and </a:t>
            </a:r>
            <a:r>
              <a:rPr lang="en-US" sz="2200" b="1" dirty="0">
                <a:solidFill>
                  <a:srgbClr val="EA0000"/>
                </a:solidFill>
                <a:effectLst>
                  <a:outerShdw blurRad="38100" dist="38100" dir="2700000" algn="tl">
                    <a:srgbClr val="000000">
                      <a:alpha val="43137"/>
                    </a:srgbClr>
                  </a:outerShdw>
                </a:effectLst>
                <a:ea typeface="+mn-ea"/>
                <a:cs typeface="Arial" pitchFamily="34" charset="0"/>
              </a:rPr>
              <a:t>libido</a:t>
            </a:r>
            <a:r>
              <a:rPr lang="en-US" sz="2200" dirty="0">
                <a:ea typeface="+mn-ea"/>
                <a:cs typeface="Arial" pitchFamily="34" charset="0"/>
              </a:rPr>
              <a:t> (sex drive), androgens increase general </a:t>
            </a:r>
            <a:r>
              <a:rPr lang="en-US" sz="2200" b="1" dirty="0">
                <a:solidFill>
                  <a:srgbClr val="EA0000"/>
                </a:solidFill>
                <a:effectLst>
                  <a:outerShdw blurRad="38100" dist="38100" dir="2700000" algn="tl">
                    <a:srgbClr val="000000">
                      <a:alpha val="43137"/>
                    </a:srgbClr>
                  </a:outerShdw>
                </a:effectLst>
                <a:ea typeface="+mn-ea"/>
                <a:cs typeface="Arial" pitchFamily="34" charset="0"/>
              </a:rPr>
              <a:t>aggressiveness</a:t>
            </a:r>
            <a:r>
              <a:rPr lang="en-US" sz="2200" dirty="0">
                <a:ea typeface="+mn-ea"/>
                <a:cs typeface="Arial" pitchFamily="34" charset="0"/>
              </a:rPr>
              <a:t>.  </a:t>
            </a:r>
          </a:p>
          <a:p>
            <a:pPr fontAlgn="auto">
              <a:spcBef>
                <a:spcPts val="0"/>
              </a:spcBef>
              <a:spcAft>
                <a:spcPts val="0"/>
              </a:spcAft>
              <a:defRPr/>
            </a:pPr>
            <a:endParaRPr lang="en-US" dirty="0">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left)">
                                      <p:cBhvr>
                                        <p:cTn id="12" dur="500"/>
                                        <p:tgtEl>
                                          <p:spTgt spid="5">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wipe(left)">
                                      <p:cBhvr>
                                        <p:cTn id="2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http://www.lifeinthefastlane.ca/wp-content/uploads/2008/05/body_builder_3sfw.gif"/>
          <p:cNvPicPr>
            <a:picLocks noChangeAspect="1" noChangeArrowheads="1"/>
          </p:cNvPicPr>
          <p:nvPr/>
        </p:nvPicPr>
        <p:blipFill>
          <a:blip r:embed="rId2" cstate="print"/>
          <a:srcRect/>
          <a:stretch>
            <a:fillRect/>
          </a:stretch>
        </p:blipFill>
        <p:spPr bwMode="auto">
          <a:xfrm>
            <a:off x="0" y="0"/>
            <a:ext cx="5638800" cy="6858000"/>
          </a:xfrm>
          <a:prstGeom prst="rect">
            <a:avLst/>
          </a:prstGeom>
          <a:noFill/>
          <a:ln w="9525">
            <a:noFill/>
            <a:miter lim="800000"/>
            <a:headEnd/>
            <a:tailEnd/>
          </a:ln>
        </p:spPr>
      </p:pic>
      <p:sp>
        <p:nvSpPr>
          <p:cNvPr id="5" name="TextBox 4"/>
          <p:cNvSpPr txBox="1"/>
          <p:nvPr/>
        </p:nvSpPr>
        <p:spPr>
          <a:xfrm>
            <a:off x="5715000" y="152400"/>
            <a:ext cx="3276600" cy="6248400"/>
          </a:xfrm>
          <a:prstGeom prst="rect">
            <a:avLst/>
          </a:prstGeom>
          <a:noFill/>
        </p:spPr>
        <p:txBody>
          <a:bodyPr>
            <a:spAutoFit/>
          </a:bodyPr>
          <a:lstStyle/>
          <a:p>
            <a:r>
              <a:rPr lang="en-CA" b="1">
                <a:effectLst>
                  <a:outerShdw blurRad="38100" dist="38100" dir="2700000" algn="tl">
                    <a:srgbClr val="C0C0C0"/>
                  </a:outerShdw>
                </a:effectLst>
                <a:cs typeface="Arial" pitchFamily="34" charset="0"/>
              </a:rPr>
              <a:t>CONSEQUENCES OF USE:</a:t>
            </a:r>
          </a:p>
          <a:p>
            <a:endParaRPr lang="en-US" sz="1000" b="1">
              <a:cs typeface="Arial" pitchFamily="34" charset="0"/>
            </a:endParaRPr>
          </a:p>
          <a:p>
            <a:r>
              <a:rPr lang="en-US" sz="1700" b="1">
                <a:cs typeface="Arial" pitchFamily="34" charset="0"/>
              </a:rPr>
              <a:t>*ROID RAGE (extreme uncontrollable aggression)</a:t>
            </a:r>
          </a:p>
          <a:p>
            <a:r>
              <a:rPr lang="en-US" sz="1700" b="1">
                <a:cs typeface="Arial" pitchFamily="34" charset="0"/>
              </a:rPr>
              <a:t/>
            </a:r>
            <a:br>
              <a:rPr lang="en-US" sz="1700" b="1">
                <a:cs typeface="Arial" pitchFamily="34" charset="0"/>
              </a:rPr>
            </a:br>
            <a:r>
              <a:rPr lang="en-US" sz="1700" b="1">
                <a:cs typeface="Arial" pitchFamily="34" charset="0"/>
              </a:rPr>
              <a:t>* Irritable and depressed.</a:t>
            </a:r>
          </a:p>
          <a:p>
            <a:r>
              <a:rPr lang="en-US" sz="1700" b="1">
                <a:cs typeface="Arial" pitchFamily="34" charset="0"/>
              </a:rPr>
              <a:t/>
            </a:r>
            <a:br>
              <a:rPr lang="en-US" sz="1700" b="1">
                <a:cs typeface="Arial" pitchFamily="34" charset="0"/>
              </a:rPr>
            </a:br>
            <a:r>
              <a:rPr lang="en-US" sz="1700" b="1">
                <a:cs typeface="Arial" pitchFamily="34" charset="0"/>
              </a:rPr>
              <a:t>* Low sex drive</a:t>
            </a:r>
          </a:p>
          <a:p>
            <a:r>
              <a:rPr lang="en-US" sz="1700" b="1">
                <a:cs typeface="Arial" pitchFamily="34" charset="0"/>
              </a:rPr>
              <a:t/>
            </a:r>
            <a:br>
              <a:rPr lang="en-US" sz="1700" b="1">
                <a:cs typeface="Arial" pitchFamily="34" charset="0"/>
              </a:rPr>
            </a:br>
            <a:r>
              <a:rPr lang="en-US" sz="1700" b="1">
                <a:cs typeface="Arial" pitchFamily="34" charset="0"/>
              </a:rPr>
              <a:t>* Possible cancer &amp; liver damage</a:t>
            </a:r>
          </a:p>
          <a:p>
            <a:r>
              <a:rPr lang="en-US" sz="1700">
                <a:cs typeface="Arial" pitchFamily="34" charset="0"/>
              </a:rPr>
              <a:t/>
            </a:r>
            <a:br>
              <a:rPr lang="en-US" sz="1700">
                <a:cs typeface="Arial" pitchFamily="34" charset="0"/>
              </a:rPr>
            </a:br>
            <a:r>
              <a:rPr lang="en-US" sz="1700" b="1">
                <a:cs typeface="Arial" pitchFamily="34" charset="0"/>
              </a:rPr>
              <a:t>* Feminizing effects in males (growth of breast tissue)…</a:t>
            </a:r>
          </a:p>
          <a:p>
            <a:r>
              <a:rPr lang="en-US" sz="1700" b="1">
                <a:cs typeface="Arial" pitchFamily="34" charset="0"/>
              </a:rPr>
              <a:t/>
            </a:r>
            <a:br>
              <a:rPr lang="en-US" sz="1700" b="1">
                <a:cs typeface="Arial" pitchFamily="34" charset="0"/>
              </a:rPr>
            </a:br>
            <a:r>
              <a:rPr lang="en-US" sz="1700" b="1">
                <a:cs typeface="Arial" pitchFamily="34" charset="0"/>
              </a:rPr>
              <a:t>* Shrunken testicles…</a:t>
            </a:r>
          </a:p>
          <a:p>
            <a:r>
              <a:rPr lang="en-US" sz="1700" b="1">
                <a:cs typeface="Arial" pitchFamily="34" charset="0"/>
              </a:rPr>
              <a:t/>
            </a:r>
            <a:br>
              <a:rPr lang="en-US" sz="1700" b="1">
                <a:cs typeface="Arial" pitchFamily="34" charset="0"/>
              </a:rPr>
            </a:br>
            <a:r>
              <a:rPr lang="en-US" sz="1700" b="1">
                <a:cs typeface="Arial" pitchFamily="34" charset="0"/>
              </a:rPr>
              <a:t>* Limb loss…</a:t>
            </a:r>
          </a:p>
          <a:p>
            <a:r>
              <a:rPr lang="en-US" sz="1700" b="1">
                <a:cs typeface="Arial" pitchFamily="34" charset="0"/>
              </a:rPr>
              <a:t/>
            </a:r>
            <a:br>
              <a:rPr lang="en-US" sz="1700" b="1">
                <a:cs typeface="Arial" pitchFamily="34" charset="0"/>
              </a:rPr>
            </a:br>
            <a:r>
              <a:rPr lang="en-US" sz="1700" b="1">
                <a:cs typeface="Arial" pitchFamily="34" charset="0"/>
              </a:rPr>
              <a:t>* Heart disease/heart attacks…</a:t>
            </a:r>
          </a:p>
          <a:p>
            <a:r>
              <a:rPr lang="en-US" sz="1700" b="1">
                <a:cs typeface="Arial" pitchFamily="34" charset="0"/>
              </a:rPr>
              <a:t/>
            </a:r>
            <a:br>
              <a:rPr lang="en-US" sz="1700" b="1">
                <a:cs typeface="Arial" pitchFamily="34" charset="0"/>
              </a:rPr>
            </a:br>
            <a:r>
              <a:rPr lang="en-US" sz="1700" b="1">
                <a:cs typeface="Arial" pitchFamily="34" charset="0"/>
              </a:rPr>
              <a:t>* HIV/AIDS from the sharing of needles…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wipe(left)">
                                      <p:cBhvr>
                                        <p:cTn id="37" dur="500"/>
                                        <p:tgtEl>
                                          <p:spTgt spid="5">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wipe(left)">
                                      <p:cBhvr>
                                        <p:cTn id="42" dur="500"/>
                                        <p:tgtEl>
                                          <p:spTgt spid="5">
                                            <p:txEl>
                                              <p:pRg st="9" end="9"/>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left)">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15000" y="152400"/>
            <a:ext cx="3276600" cy="4140200"/>
          </a:xfrm>
          <a:prstGeom prst="rect">
            <a:avLst/>
          </a:prstGeom>
          <a:noFill/>
        </p:spPr>
        <p:txBody>
          <a:bodyPr>
            <a:spAutoFit/>
          </a:bodyPr>
          <a:lstStyle/>
          <a:p>
            <a:r>
              <a:rPr lang="en-CA" b="1">
                <a:effectLst>
                  <a:outerShdw blurRad="38100" dist="38100" dir="2700000" algn="tl">
                    <a:srgbClr val="C0C0C0"/>
                  </a:outerShdw>
                </a:effectLst>
                <a:cs typeface="Arial" pitchFamily="34" charset="0"/>
              </a:rPr>
              <a:t>CONSEQUENCES OF USE:</a:t>
            </a:r>
          </a:p>
          <a:p>
            <a:endParaRPr lang="en-US" sz="1000" b="1">
              <a:cs typeface="Arial" pitchFamily="34" charset="0"/>
            </a:endParaRPr>
          </a:p>
          <a:p>
            <a:r>
              <a:rPr lang="en-US" sz="1700" b="1">
                <a:cs typeface="Arial" pitchFamily="34" charset="0"/>
              </a:rPr>
              <a:t/>
            </a:r>
            <a:br>
              <a:rPr lang="en-US" sz="1700" b="1">
                <a:cs typeface="Arial" pitchFamily="34" charset="0"/>
              </a:rPr>
            </a:br>
            <a:r>
              <a:rPr lang="en-US" sz="1700" b="1">
                <a:cs typeface="Arial" pitchFamily="34" charset="0"/>
              </a:rPr>
              <a:t>* Reduced sperm count…</a:t>
            </a:r>
          </a:p>
          <a:p>
            <a:r>
              <a:rPr lang="en-US" sz="1700" b="1">
                <a:cs typeface="Arial" pitchFamily="34" charset="0"/>
              </a:rPr>
              <a:t/>
            </a:r>
            <a:br>
              <a:rPr lang="en-US" sz="1700" b="1">
                <a:cs typeface="Arial" pitchFamily="34" charset="0"/>
              </a:rPr>
            </a:br>
            <a:r>
              <a:rPr lang="en-US" sz="1700" b="1">
                <a:cs typeface="Arial" pitchFamily="34" charset="0"/>
              </a:rPr>
              <a:t>* Impotence &amp; Infertility…</a:t>
            </a:r>
          </a:p>
          <a:p>
            <a:r>
              <a:rPr lang="en-US" sz="1700" b="1">
                <a:cs typeface="Arial" pitchFamily="34" charset="0"/>
              </a:rPr>
              <a:t/>
            </a:r>
            <a:br>
              <a:rPr lang="en-US" sz="1700" b="1">
                <a:cs typeface="Arial" pitchFamily="34" charset="0"/>
              </a:rPr>
            </a:br>
            <a:r>
              <a:rPr lang="en-US" sz="1700" b="1">
                <a:cs typeface="Arial" pitchFamily="34" charset="0"/>
              </a:rPr>
              <a:t>* Baldness…</a:t>
            </a:r>
          </a:p>
          <a:p>
            <a:r>
              <a:rPr lang="en-US" sz="1700" b="1">
                <a:cs typeface="Arial" pitchFamily="34" charset="0"/>
              </a:rPr>
              <a:t/>
            </a:r>
            <a:br>
              <a:rPr lang="en-US" sz="1700" b="1">
                <a:cs typeface="Arial" pitchFamily="34" charset="0"/>
              </a:rPr>
            </a:br>
            <a:r>
              <a:rPr lang="en-US" sz="1700" b="1">
                <a:cs typeface="Arial" pitchFamily="34" charset="0"/>
              </a:rPr>
              <a:t>* Pain &amp; difficulty urinating…</a:t>
            </a:r>
          </a:p>
          <a:p>
            <a:r>
              <a:rPr lang="en-US" sz="1700" b="1">
                <a:cs typeface="Arial" pitchFamily="34" charset="0"/>
              </a:rPr>
              <a:t/>
            </a:r>
            <a:br>
              <a:rPr lang="en-US" sz="1700" b="1">
                <a:cs typeface="Arial" pitchFamily="34" charset="0"/>
              </a:rPr>
            </a:br>
            <a:r>
              <a:rPr lang="en-US" sz="1700" b="1">
                <a:cs typeface="Arial" pitchFamily="34" charset="0"/>
              </a:rPr>
              <a:t>* Enlarged prostate…</a:t>
            </a:r>
          </a:p>
          <a:p>
            <a:r>
              <a:rPr lang="en-US" sz="1700" b="1">
                <a:cs typeface="Arial" pitchFamily="34" charset="0"/>
              </a:rPr>
              <a:t/>
            </a:r>
            <a:br>
              <a:rPr lang="en-US" sz="1700" b="1">
                <a:cs typeface="Arial" pitchFamily="34" charset="0"/>
              </a:rPr>
            </a:br>
            <a:r>
              <a:rPr lang="en-US" sz="1700" b="1">
                <a:cs typeface="Arial" pitchFamily="34" charset="0"/>
              </a:rPr>
              <a:t>* Adolescents experience stunted growth…</a:t>
            </a:r>
            <a:r>
              <a:rPr lang="en-US" sz="1600" b="1">
                <a:cs typeface="Arial" pitchFamily="34" charset="0"/>
              </a:rPr>
              <a:t/>
            </a:r>
            <a:br>
              <a:rPr lang="en-US" sz="1600" b="1">
                <a:cs typeface="Arial" pitchFamily="34" charset="0"/>
              </a:rPr>
            </a:br>
            <a:endParaRPr lang="en-US" sz="1600">
              <a:cs typeface="Arial" pitchFamily="34" charset="0"/>
            </a:endParaRPr>
          </a:p>
        </p:txBody>
      </p:sp>
      <p:pic>
        <p:nvPicPr>
          <p:cNvPr id="68611" name="Picture 4" descr="http://www.lifeinthefastlane.ca/wp-content/uploads/2008/05/body_builder_1sfw.gif"/>
          <p:cNvPicPr>
            <a:picLocks noChangeAspect="1" noChangeArrowheads="1"/>
          </p:cNvPicPr>
          <p:nvPr/>
        </p:nvPicPr>
        <p:blipFill>
          <a:blip r:embed="rId2" cstate="print">
            <a:lum bright="-10000" contrast="20000"/>
          </a:blip>
          <a:srcRect l="10818"/>
          <a:stretch>
            <a:fillRect/>
          </a:stretch>
        </p:blipFill>
        <p:spPr bwMode="auto">
          <a:xfrm>
            <a:off x="381000" y="304800"/>
            <a:ext cx="5024438" cy="6248400"/>
          </a:xfrm>
          <a:prstGeom prst="rect">
            <a:avLst/>
          </a:prstGeom>
          <a:noFill/>
          <a:ln w="57150">
            <a:solidFill>
              <a:schemeClr val="tx1"/>
            </a:solidFill>
            <a:miter lim="800000"/>
            <a:headEnd/>
            <a:tailEnd/>
          </a:ln>
        </p:spPr>
      </p:pic>
      <p:pic>
        <p:nvPicPr>
          <p:cNvPr id="68612" name="Picture 6" descr="http://z.hubpages.com/u/260297_f260.jpg"/>
          <p:cNvPicPr>
            <a:picLocks noChangeAspect="1" noChangeArrowheads="1"/>
          </p:cNvPicPr>
          <p:nvPr/>
        </p:nvPicPr>
        <p:blipFill>
          <a:blip r:embed="rId3" cstate="print">
            <a:lum bright="-10000" contrast="20000"/>
          </a:blip>
          <a:srcRect/>
          <a:stretch>
            <a:fillRect/>
          </a:stretch>
        </p:blipFill>
        <p:spPr bwMode="auto">
          <a:xfrm>
            <a:off x="5867400" y="4114800"/>
            <a:ext cx="2819400" cy="2570163"/>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wipe(left)">
                                      <p:cBhvr>
                                        <p:cTn id="12" dur="500"/>
                                        <p:tgtEl>
                                          <p:spTgt spid="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500"/>
                                        <p:tgtEl>
                                          <p:spTgt spid="5">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left)">
                                      <p:cBhvr>
                                        <p:cTn id="27" dur="500"/>
                                        <p:tgtEl>
                                          <p:spTgt spid="5">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progressdaily.com/wp-content/uploads/2007/05/t.jpg"/>
          <p:cNvPicPr>
            <a:picLocks noChangeAspect="1" noChangeArrowheads="1"/>
          </p:cNvPicPr>
          <p:nvPr/>
        </p:nvPicPr>
        <p:blipFill>
          <a:blip r:embed="rId2" cstate="print">
            <a:lum bright="-10000" contrast="20000"/>
          </a:blip>
          <a:srcRect b="15218"/>
          <a:stretch>
            <a:fillRect/>
          </a:stretch>
        </p:blipFill>
        <p:spPr bwMode="auto">
          <a:xfrm>
            <a:off x="228600" y="0"/>
            <a:ext cx="8763000" cy="6835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70658"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p:nvPr/>
        </p:nvSpPr>
        <p:spPr>
          <a:xfrm>
            <a:off x="381000" y="1219200"/>
            <a:ext cx="8534400" cy="430213"/>
          </a:xfrm>
          <a:prstGeom prst="rect">
            <a:avLst/>
          </a:prstGeom>
          <a:noFill/>
        </p:spPr>
        <p:txBody>
          <a:bodyPr>
            <a:spAutoFit/>
          </a:bodyPr>
          <a:lstStyle/>
          <a:p>
            <a:r>
              <a:rPr lang="en-US" sz="2200" b="1">
                <a:effectLst>
                  <a:outerShdw blurRad="38100" dist="38100" dir="2700000" algn="tl">
                    <a:srgbClr val="C0C0C0"/>
                  </a:outerShdw>
                </a:effectLst>
                <a:cs typeface="Arial" pitchFamily="34" charset="0"/>
              </a:rPr>
              <a:t>MALE SEX HORMONES</a:t>
            </a:r>
          </a:p>
        </p:txBody>
      </p:sp>
      <p:pic>
        <p:nvPicPr>
          <p:cNvPr id="93187" name="Picture 3" descr="development of male and female genetalia"/>
          <p:cNvPicPr>
            <a:picLocks noChangeAspect="1" noChangeArrowheads="1"/>
          </p:cNvPicPr>
          <p:nvPr/>
        </p:nvPicPr>
        <p:blipFill>
          <a:blip r:embed="rId3" cstate="email">
            <a:duotone>
              <a:prstClr val="black"/>
              <a:schemeClr val="accent4">
                <a:tint val="45000"/>
                <a:satMod val="400000"/>
              </a:schemeClr>
            </a:duotone>
          </a:blip>
          <a:srcRect/>
          <a:stretch>
            <a:fillRect/>
          </a:stretch>
        </p:blipFill>
        <p:spPr bwMode="auto">
          <a:xfrm>
            <a:off x="3428999" y="1752600"/>
            <a:ext cx="5494201" cy="4191000"/>
          </a:xfrm>
          <a:prstGeom prst="rect">
            <a:avLst/>
          </a:prstGeom>
          <a:noFill/>
          <a:ln w="57150">
            <a:solidFill>
              <a:schemeClr val="tx1"/>
            </a:solidFill>
            <a:miter lim="800000"/>
            <a:headEnd/>
            <a:tailEnd/>
          </a:ln>
        </p:spPr>
      </p:pic>
      <p:sp>
        <p:nvSpPr>
          <p:cNvPr id="7" name="TextBox 6"/>
          <p:cNvSpPr txBox="1">
            <a:spLocks noChangeArrowheads="1"/>
          </p:cNvSpPr>
          <p:nvPr/>
        </p:nvSpPr>
        <p:spPr bwMode="auto">
          <a:xfrm>
            <a:off x="152400" y="1773238"/>
            <a:ext cx="3048000" cy="4476750"/>
          </a:xfrm>
          <a:prstGeom prst="rect">
            <a:avLst/>
          </a:prstGeom>
          <a:noFill/>
          <a:ln w="9525">
            <a:noFill/>
            <a:miter lim="800000"/>
            <a:headEnd/>
            <a:tailEnd/>
          </a:ln>
        </p:spPr>
        <p:txBody>
          <a:bodyPr>
            <a:spAutoFit/>
          </a:bodyPr>
          <a:lstStyle/>
          <a:p>
            <a:pPr>
              <a:defRPr/>
            </a:pPr>
            <a:r>
              <a:rPr lang="en-US" sz="1900" b="1" i="1" u="sng" dirty="0">
                <a:solidFill>
                  <a:srgbClr val="EA0000"/>
                </a:solidFill>
                <a:effectLst>
                  <a:outerShdw blurRad="38100" dist="38100" dir="2700000" algn="tl">
                    <a:srgbClr val="000000">
                      <a:alpha val="43137"/>
                    </a:srgbClr>
                  </a:outerShdw>
                </a:effectLst>
                <a:ea typeface="+mn-ea"/>
                <a:cs typeface="Arial" pitchFamily="34" charset="0"/>
              </a:rPr>
              <a:t>Primary </a:t>
            </a:r>
            <a:r>
              <a:rPr lang="en-US" sz="1900" b="1" i="1" u="sng" dirty="0">
                <a:ea typeface="+mn-ea"/>
                <a:cs typeface="Arial" pitchFamily="34" charset="0"/>
              </a:rPr>
              <a:t>sex characteristics</a:t>
            </a:r>
            <a:r>
              <a:rPr lang="en-US" sz="1900" dirty="0">
                <a:ea typeface="+mn-ea"/>
                <a:cs typeface="Arial" pitchFamily="34" charset="0"/>
              </a:rPr>
              <a:t>:  development of the </a:t>
            </a:r>
            <a:r>
              <a:rPr lang="en-US" sz="1900" b="1" dirty="0">
                <a:solidFill>
                  <a:srgbClr val="EA0000"/>
                </a:solidFill>
                <a:effectLst>
                  <a:outerShdw blurRad="38100" dist="38100" dir="2700000" algn="tl">
                    <a:srgbClr val="000000">
                      <a:alpha val="43137"/>
                    </a:srgbClr>
                  </a:outerShdw>
                </a:effectLst>
                <a:ea typeface="+mn-ea"/>
                <a:cs typeface="Arial" pitchFamily="34" charset="0"/>
              </a:rPr>
              <a:t>vas deferens</a:t>
            </a:r>
            <a:r>
              <a:rPr lang="en-US" sz="1900" b="1" dirty="0">
                <a:ea typeface="+mn-ea"/>
                <a:cs typeface="Arial" pitchFamily="34" charset="0"/>
              </a:rPr>
              <a:t> </a:t>
            </a:r>
            <a:r>
              <a:rPr lang="en-US" sz="1900" dirty="0">
                <a:ea typeface="+mn-ea"/>
                <a:cs typeface="Arial" pitchFamily="34" charset="0"/>
              </a:rPr>
              <a:t>and other ducts, the </a:t>
            </a:r>
            <a:r>
              <a:rPr lang="en-US" sz="1900" b="1" dirty="0">
                <a:solidFill>
                  <a:srgbClr val="EA0000"/>
                </a:solidFill>
                <a:effectLst>
                  <a:outerShdw blurRad="38100" dist="38100" dir="2700000" algn="tl">
                    <a:srgbClr val="000000">
                      <a:alpha val="43137"/>
                    </a:srgbClr>
                  </a:outerShdw>
                </a:effectLst>
                <a:ea typeface="+mn-ea"/>
                <a:cs typeface="Arial" pitchFamily="34" charset="0"/>
              </a:rPr>
              <a:t>eternal genitalia</a:t>
            </a:r>
            <a:r>
              <a:rPr lang="en-US" sz="1900" dirty="0">
                <a:ea typeface="+mn-ea"/>
                <a:cs typeface="Arial" pitchFamily="34" charset="0"/>
              </a:rPr>
              <a:t>, and </a:t>
            </a:r>
            <a:r>
              <a:rPr lang="en-US" sz="1900" b="1" dirty="0">
                <a:solidFill>
                  <a:srgbClr val="EA0000"/>
                </a:solidFill>
                <a:effectLst>
                  <a:outerShdw blurRad="38100" dist="38100" dir="2700000" algn="tl">
                    <a:srgbClr val="000000">
                      <a:alpha val="43137"/>
                    </a:srgbClr>
                  </a:outerShdw>
                </a:effectLst>
                <a:ea typeface="+mn-ea"/>
                <a:cs typeface="Arial" pitchFamily="34" charset="0"/>
              </a:rPr>
              <a:t>sperm production</a:t>
            </a:r>
            <a:r>
              <a:rPr lang="en-US" sz="1900" dirty="0">
                <a:ea typeface="+mn-ea"/>
                <a:cs typeface="Arial" pitchFamily="34" charset="0"/>
              </a:rPr>
              <a:t>.  </a:t>
            </a:r>
          </a:p>
          <a:p>
            <a:pPr>
              <a:defRPr/>
            </a:pPr>
            <a:endParaRPr lang="en-US" sz="1900" dirty="0">
              <a:ea typeface="+mn-ea"/>
              <a:cs typeface="Arial" pitchFamily="34" charset="0"/>
            </a:endParaRPr>
          </a:p>
          <a:p>
            <a:pPr>
              <a:defRPr/>
            </a:pPr>
            <a:r>
              <a:rPr lang="en-US" sz="1900" dirty="0">
                <a:ea typeface="+mn-ea"/>
                <a:cs typeface="Arial" pitchFamily="34" charset="0"/>
              </a:rPr>
              <a:t>All babies start as </a:t>
            </a:r>
            <a:r>
              <a:rPr lang="en-US" sz="1900" b="1" dirty="0">
                <a:solidFill>
                  <a:srgbClr val="EA0000"/>
                </a:solidFill>
                <a:effectLst>
                  <a:outerShdw blurRad="38100" dist="38100" dir="2700000" algn="tl">
                    <a:srgbClr val="000000">
                      <a:alpha val="43137"/>
                    </a:srgbClr>
                  </a:outerShdw>
                </a:effectLst>
                <a:ea typeface="+mn-ea"/>
                <a:cs typeface="Arial" pitchFamily="34" charset="0"/>
              </a:rPr>
              <a:t>female</a:t>
            </a:r>
            <a:r>
              <a:rPr lang="en-US" sz="1900" dirty="0">
                <a:ea typeface="+mn-ea"/>
                <a:cs typeface="Arial" pitchFamily="34" charset="0"/>
              </a:rPr>
              <a:t>.  If testosterone is present, they will become male, if not, they will be born female.  </a:t>
            </a:r>
          </a:p>
          <a:p>
            <a:pPr>
              <a:defRPr/>
            </a:pPr>
            <a:endParaRPr lang="en-CA" sz="1900" dirty="0">
              <a:ea typeface="+mn-ea"/>
              <a:cs typeface="Arial" pitchFamily="34" charset="0"/>
            </a:endParaRPr>
          </a:p>
          <a:p>
            <a:pPr>
              <a:defRPr/>
            </a:pPr>
            <a:r>
              <a:rPr lang="en-CA" sz="1900" dirty="0">
                <a:ea typeface="+mn-ea"/>
                <a:cs typeface="Arial" pitchFamily="34" charset="0"/>
              </a:rPr>
              <a:t>Sex is determined by </a:t>
            </a:r>
            <a:r>
              <a:rPr lang="en-CA" sz="1900" b="1" dirty="0">
                <a:solidFill>
                  <a:srgbClr val="EA0000"/>
                </a:solidFill>
                <a:effectLst>
                  <a:outerShdw blurRad="38100" dist="38100" dir="2700000" algn="tl">
                    <a:srgbClr val="000000">
                      <a:alpha val="43137"/>
                    </a:srgbClr>
                  </a:outerShdw>
                </a:effectLst>
                <a:ea typeface="+mn-ea"/>
                <a:cs typeface="Arial" pitchFamily="34" charset="0"/>
              </a:rPr>
              <a:t>13 weeks, </a:t>
            </a:r>
            <a:r>
              <a:rPr lang="en-CA" sz="1900" dirty="0">
                <a:ea typeface="+mn-ea"/>
                <a:cs typeface="Arial" pitchFamily="34" charset="0"/>
              </a:rPr>
              <a:t>sex is determined</a:t>
            </a:r>
            <a:r>
              <a:rPr lang="en-CA" dirty="0">
                <a:ea typeface="+mn-ea"/>
                <a:cs typeface="Arial" pitchFamily="34" charset="0"/>
              </a:rPr>
              <a:t>.</a:t>
            </a:r>
            <a:endParaRPr lang="en-US" dirty="0">
              <a:latin typeface="Calibri"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wipe(left)">
                                      <p:cBhvr>
                                        <p:cTn id="1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72706"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p:nvPr/>
        </p:nvSpPr>
        <p:spPr>
          <a:xfrm>
            <a:off x="381000" y="1219200"/>
            <a:ext cx="8534400" cy="2092325"/>
          </a:xfrm>
          <a:prstGeom prst="rect">
            <a:avLst/>
          </a:prstGeom>
          <a:noFill/>
        </p:spPr>
        <p:txBody>
          <a:bodyPr>
            <a:spAutoFit/>
          </a:bodyPr>
          <a:lstStyle/>
          <a:p>
            <a:pPr fontAlgn="auto">
              <a:spcBef>
                <a:spcPts val="0"/>
              </a:spcBef>
              <a:spcAft>
                <a:spcPts val="0"/>
              </a:spcAft>
              <a:defRPr/>
            </a:pPr>
            <a:r>
              <a:rPr lang="en-US" b="1" dirty="0">
                <a:effectLst>
                  <a:outerShdw blurRad="50800" dist="38100" algn="tr" rotWithShape="0">
                    <a:prstClr val="black">
                      <a:alpha val="40000"/>
                    </a:prstClr>
                  </a:outerShdw>
                </a:effectLst>
                <a:ea typeface="+mn-ea"/>
                <a:cs typeface="Arial" pitchFamily="34" charset="0"/>
              </a:rPr>
              <a:t>MALE SEX HORMONES</a:t>
            </a:r>
          </a:p>
          <a:p>
            <a:pPr fontAlgn="auto">
              <a:spcBef>
                <a:spcPts val="0"/>
              </a:spcBef>
              <a:spcAft>
                <a:spcPts val="0"/>
              </a:spcAft>
              <a:defRPr/>
            </a:pPr>
            <a:endParaRPr lang="en-US" sz="1000" b="1" i="1" u="sng" dirty="0">
              <a:ea typeface="+mn-ea"/>
              <a:cs typeface="Arial" pitchFamily="34" charset="0"/>
            </a:endParaRPr>
          </a:p>
          <a:p>
            <a:pPr fontAlgn="auto">
              <a:spcBef>
                <a:spcPts val="0"/>
              </a:spcBef>
              <a:spcAft>
                <a:spcPts val="0"/>
              </a:spcAft>
              <a:defRPr/>
            </a:pPr>
            <a:r>
              <a:rPr lang="en-US" sz="2000" b="1" i="1" u="sng" dirty="0">
                <a:solidFill>
                  <a:srgbClr val="EA0000"/>
                </a:solidFill>
                <a:ea typeface="+mn-ea"/>
                <a:cs typeface="Arial" pitchFamily="34" charset="0"/>
              </a:rPr>
              <a:t>Secondary </a:t>
            </a:r>
            <a:r>
              <a:rPr lang="en-US" sz="2000" b="1" i="1" u="sng" dirty="0">
                <a:ea typeface="+mn-ea"/>
                <a:cs typeface="Arial" pitchFamily="34" charset="0"/>
              </a:rPr>
              <a:t>sex characteristics</a:t>
            </a:r>
            <a:r>
              <a:rPr lang="en-US" sz="2000" dirty="0">
                <a:ea typeface="+mn-ea"/>
                <a:cs typeface="Arial" pitchFamily="34" charset="0"/>
              </a:rPr>
              <a:t>:  features we associate with </a:t>
            </a:r>
            <a:r>
              <a:rPr lang="en-US" sz="2000" b="1" dirty="0">
                <a:solidFill>
                  <a:srgbClr val="EA0000"/>
                </a:solidFill>
                <a:effectLst>
                  <a:outerShdw blurRad="38100" dist="38100" dir="2700000" algn="tl">
                    <a:srgbClr val="000000">
                      <a:alpha val="43137"/>
                    </a:srgbClr>
                  </a:outerShdw>
                </a:effectLst>
                <a:ea typeface="+mn-ea"/>
                <a:cs typeface="Arial" pitchFamily="34" charset="0"/>
              </a:rPr>
              <a:t>maleness</a:t>
            </a:r>
            <a:r>
              <a:rPr lang="en-US" sz="2000" dirty="0">
                <a:solidFill>
                  <a:srgbClr val="EA0000"/>
                </a:solidFill>
                <a:effectLst>
                  <a:outerShdw blurRad="38100" dist="38100" dir="2700000" algn="tl">
                    <a:srgbClr val="000000">
                      <a:alpha val="43137"/>
                    </a:srgbClr>
                  </a:outerShdw>
                </a:effectLst>
                <a:ea typeface="+mn-ea"/>
                <a:cs typeface="Arial" pitchFamily="34" charset="0"/>
              </a:rPr>
              <a:t> </a:t>
            </a:r>
            <a:r>
              <a:rPr lang="en-US" sz="2000" dirty="0">
                <a:ea typeface="+mn-ea"/>
                <a:cs typeface="Arial" pitchFamily="34" charset="0"/>
              </a:rPr>
              <a:t>such as:  deepening of the voice, the male distributions of </a:t>
            </a:r>
            <a:r>
              <a:rPr lang="en-US" sz="2000" dirty="0" err="1">
                <a:ea typeface="+mn-ea"/>
                <a:cs typeface="Arial" pitchFamily="34" charset="0"/>
              </a:rPr>
              <a:t>axillary</a:t>
            </a:r>
            <a:r>
              <a:rPr lang="en-US" sz="2000" dirty="0">
                <a:ea typeface="+mn-ea"/>
                <a:cs typeface="Arial" pitchFamily="34" charset="0"/>
              </a:rPr>
              <a:t> (armpit), facial, and pubic hair, and muscle growth (androgens stimulate protein synthesis).  </a:t>
            </a:r>
          </a:p>
          <a:p>
            <a:pPr fontAlgn="auto">
              <a:spcBef>
                <a:spcPts val="0"/>
              </a:spcBef>
              <a:spcAft>
                <a:spcPts val="0"/>
              </a:spcAft>
              <a:defRPr/>
            </a:pPr>
            <a:endParaRPr lang="en-US" dirty="0">
              <a:ea typeface="+mn-ea"/>
              <a:cs typeface="Arial" pitchFamily="34" charset="0"/>
            </a:endParaRPr>
          </a:p>
        </p:txBody>
      </p:sp>
      <p:pic>
        <p:nvPicPr>
          <p:cNvPr id="72708" name="Picture 8" descr="pub_male.gif"/>
          <p:cNvPicPr>
            <a:picLocks noChangeAspect="1"/>
          </p:cNvPicPr>
          <p:nvPr/>
        </p:nvPicPr>
        <p:blipFill>
          <a:blip r:embed="rId3" cstate="print">
            <a:lum bright="-10000" contrast="20000"/>
          </a:blip>
          <a:srcRect/>
          <a:stretch>
            <a:fillRect/>
          </a:stretch>
        </p:blipFill>
        <p:spPr bwMode="auto">
          <a:xfrm>
            <a:off x="2209800" y="2743200"/>
            <a:ext cx="5638800" cy="3890963"/>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wipe(left)">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830997"/>
          </a:xfrm>
          <a:prstGeom prst="rect">
            <a:avLst/>
          </a:prstGeom>
          <a:noFill/>
          <a:effectLst>
            <a:glow rad="228600">
              <a:schemeClr val="accent5">
                <a:satMod val="175000"/>
                <a:alpha val="40000"/>
              </a:schemeClr>
            </a:glow>
          </a:effectLst>
        </p:spPr>
        <p:txBody>
          <a:bodyPr wrap="square">
            <a:spAutoFit/>
          </a:bodyPr>
          <a:lstStyle/>
          <a:p>
            <a:pPr algn="ctr" fontAlgn="auto">
              <a:spcBef>
                <a:spcPts val="0"/>
              </a:spcBef>
              <a:spcAft>
                <a:spcPts val="0"/>
              </a:spcAft>
              <a:defRPr/>
            </a:pPr>
            <a:r>
              <a:rPr lang="en-US" sz="4800" b="1" dirty="0" smtClean="0">
                <a:ln w="10541" cmpd="sng">
                  <a:solidFill>
                    <a:schemeClr val="accent1">
                      <a:shade val="88000"/>
                      <a:satMod val="110000"/>
                    </a:schemeClr>
                  </a:solidFill>
                  <a:prstDash val="solid"/>
                </a:ln>
                <a:solidFill>
                  <a:srgbClr val="0070C0"/>
                </a:solidFill>
                <a:latin typeface="+mn-lt"/>
                <a:ea typeface="+mn-ea"/>
              </a:rPr>
              <a:t>HOMEOSTATIC REGULATION</a:t>
            </a:r>
            <a:endParaRPr lang="en-US" sz="4800" b="1" dirty="0">
              <a:ln w="10541" cmpd="sng">
                <a:solidFill>
                  <a:schemeClr val="accent1">
                    <a:shade val="88000"/>
                    <a:satMod val="110000"/>
                  </a:schemeClr>
                </a:solidFill>
                <a:prstDash val="solid"/>
              </a:ln>
              <a:solidFill>
                <a:srgbClr val="0070C0"/>
              </a:solidFill>
              <a:latin typeface="+mn-lt"/>
              <a:ea typeface="+mn-ea"/>
            </a:endParaRPr>
          </a:p>
        </p:txBody>
      </p:sp>
      <p:pic>
        <p:nvPicPr>
          <p:cNvPr id="73730"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a:spLocks noChangeArrowheads="1"/>
          </p:cNvSpPr>
          <p:nvPr/>
        </p:nvSpPr>
        <p:spPr bwMode="auto">
          <a:xfrm>
            <a:off x="76200" y="2514600"/>
            <a:ext cx="4953000" cy="2800350"/>
          </a:xfrm>
          <a:prstGeom prst="rect">
            <a:avLst/>
          </a:prstGeom>
          <a:noFill/>
          <a:ln w="9525">
            <a:noFill/>
            <a:miter lim="800000"/>
            <a:headEnd/>
            <a:tailEnd/>
          </a:ln>
        </p:spPr>
        <p:txBody>
          <a:bodyPr>
            <a:spAutoFit/>
          </a:bodyPr>
          <a:lstStyle/>
          <a:p>
            <a:r>
              <a:rPr lang="en-US" sz="2200" dirty="0" err="1">
                <a:cs typeface="Arial" pitchFamily="34" charset="0"/>
              </a:rPr>
              <a:t>GnRH</a:t>
            </a:r>
            <a:r>
              <a:rPr lang="en-US" sz="2200" dirty="0">
                <a:cs typeface="Arial" pitchFamily="34" charset="0"/>
              </a:rPr>
              <a:t> control the release of two hormones from the </a:t>
            </a:r>
            <a:r>
              <a:rPr lang="en-US" sz="2200" b="1" dirty="0">
                <a:solidFill>
                  <a:srgbClr val="EA0000"/>
                </a:solidFill>
                <a:effectLst>
                  <a:outerShdw blurRad="38100" dist="38100" dir="2700000" algn="tl">
                    <a:srgbClr val="C0C0C0"/>
                  </a:outerShdw>
                </a:effectLst>
                <a:cs typeface="Arial" pitchFamily="34" charset="0"/>
              </a:rPr>
              <a:t>anterior pituitary</a:t>
            </a:r>
            <a:r>
              <a:rPr lang="en-US" sz="2200" dirty="0">
                <a:cs typeface="Arial" pitchFamily="34" charset="0"/>
              </a:rPr>
              <a:t>:</a:t>
            </a:r>
          </a:p>
          <a:p>
            <a:endParaRPr lang="en-US" sz="2200" dirty="0">
              <a:cs typeface="Arial" pitchFamily="34" charset="0"/>
            </a:endParaRPr>
          </a:p>
          <a:p>
            <a:r>
              <a:rPr lang="en-US" sz="2200" dirty="0">
                <a:cs typeface="Arial" pitchFamily="34" charset="0"/>
              </a:rPr>
              <a:t>     1. </a:t>
            </a:r>
            <a:r>
              <a:rPr lang="en-US" sz="2200" b="1" dirty="0">
                <a:solidFill>
                  <a:srgbClr val="EA0000"/>
                </a:solidFill>
                <a:effectLst>
                  <a:outerShdw blurRad="38100" dist="38100" dir="2700000" algn="tl">
                    <a:srgbClr val="C0C0C0"/>
                  </a:outerShdw>
                </a:effectLst>
                <a:cs typeface="Arial" pitchFamily="34" charset="0"/>
              </a:rPr>
              <a:t>Follicle-stimulating hormone </a:t>
            </a:r>
          </a:p>
          <a:p>
            <a:r>
              <a:rPr lang="en-US" sz="2200" b="1" dirty="0">
                <a:solidFill>
                  <a:srgbClr val="EA0000"/>
                </a:solidFill>
                <a:effectLst>
                  <a:outerShdw blurRad="38100" dist="38100" dir="2700000" algn="tl">
                    <a:srgbClr val="C0C0C0"/>
                  </a:outerShdw>
                </a:effectLst>
                <a:cs typeface="Arial" pitchFamily="34" charset="0"/>
              </a:rPr>
              <a:t>         (FSH) </a:t>
            </a:r>
          </a:p>
          <a:p>
            <a:endParaRPr lang="en-US" sz="2200" b="1" dirty="0">
              <a:cs typeface="Arial" pitchFamily="34" charset="0"/>
            </a:endParaRPr>
          </a:p>
          <a:p>
            <a:r>
              <a:rPr lang="en-US" sz="2200" dirty="0">
                <a:cs typeface="Arial" pitchFamily="34" charset="0"/>
              </a:rPr>
              <a:t>     2. </a:t>
            </a:r>
            <a:r>
              <a:rPr lang="en-US" sz="2200" b="1" dirty="0">
                <a:solidFill>
                  <a:srgbClr val="EA0000"/>
                </a:solidFill>
                <a:effectLst>
                  <a:outerShdw blurRad="38100" dist="38100" dir="2700000" algn="tl">
                    <a:srgbClr val="C0C0C0"/>
                  </a:outerShdw>
                </a:effectLst>
                <a:cs typeface="Arial" pitchFamily="34" charset="0"/>
              </a:rPr>
              <a:t>Luteinizing hormone </a:t>
            </a:r>
          </a:p>
          <a:p>
            <a:r>
              <a:rPr lang="en-US" sz="2200" b="1" dirty="0">
                <a:solidFill>
                  <a:srgbClr val="EA0000"/>
                </a:solidFill>
                <a:effectLst>
                  <a:outerShdw blurRad="38100" dist="38100" dir="2700000" algn="tl">
                    <a:srgbClr val="C0C0C0"/>
                  </a:outerShdw>
                </a:effectLst>
                <a:cs typeface="Arial" pitchFamily="34" charset="0"/>
              </a:rPr>
              <a:t>         (LH)  </a:t>
            </a:r>
          </a:p>
        </p:txBody>
      </p:sp>
      <p:pic>
        <p:nvPicPr>
          <p:cNvPr id="73732" name="Picture 2" descr="http://www.uptodate.com/patients/content/images/endo_pix/HPG_axis.jpg"/>
          <p:cNvPicPr>
            <a:picLocks noChangeAspect="1" noChangeArrowheads="1"/>
          </p:cNvPicPr>
          <p:nvPr/>
        </p:nvPicPr>
        <p:blipFill>
          <a:blip r:embed="rId3" cstate="print">
            <a:lum bright="-10000" contrast="20000"/>
          </a:blip>
          <a:srcRect/>
          <a:stretch>
            <a:fillRect/>
          </a:stretch>
        </p:blipFill>
        <p:spPr bwMode="auto">
          <a:xfrm>
            <a:off x="5105400" y="2057400"/>
            <a:ext cx="3886200" cy="4643438"/>
          </a:xfrm>
          <a:prstGeom prst="rect">
            <a:avLst/>
          </a:prstGeom>
          <a:noFill/>
          <a:ln w="57150">
            <a:solidFill>
              <a:schemeClr val="tx1"/>
            </a:solidFill>
            <a:miter lim="800000"/>
            <a:headEnd/>
            <a:tailEnd/>
          </a:ln>
        </p:spPr>
      </p:pic>
      <p:sp>
        <p:nvSpPr>
          <p:cNvPr id="61446" name="TextBox 5"/>
          <p:cNvSpPr txBox="1">
            <a:spLocks noChangeArrowheads="1"/>
          </p:cNvSpPr>
          <p:nvPr/>
        </p:nvSpPr>
        <p:spPr bwMode="auto">
          <a:xfrm>
            <a:off x="152400" y="1219200"/>
            <a:ext cx="8534400" cy="1046163"/>
          </a:xfrm>
          <a:prstGeom prst="rect">
            <a:avLst/>
          </a:prstGeom>
          <a:noFill/>
          <a:ln w="9525">
            <a:noFill/>
            <a:miter lim="800000"/>
            <a:headEnd/>
            <a:tailEnd/>
          </a:ln>
        </p:spPr>
        <p:txBody>
          <a:bodyPr>
            <a:spAutoFit/>
          </a:bodyPr>
          <a:lstStyle/>
          <a:p>
            <a:pPr>
              <a:defRPr/>
            </a:pPr>
            <a:r>
              <a:rPr lang="en-US" sz="2200" dirty="0">
                <a:ea typeface="+mn-ea"/>
                <a:cs typeface="Arial" pitchFamily="34" charset="0"/>
              </a:rPr>
              <a:t>The </a:t>
            </a:r>
            <a:r>
              <a:rPr lang="en-US" sz="2200" b="1" dirty="0">
                <a:solidFill>
                  <a:srgbClr val="EA0000"/>
                </a:solidFill>
                <a:effectLst>
                  <a:outerShdw blurRad="38100" dist="38100" dir="2700000" algn="tl">
                    <a:srgbClr val="000000">
                      <a:alpha val="43137"/>
                    </a:srgbClr>
                  </a:outerShdw>
                </a:effectLst>
                <a:ea typeface="+mn-ea"/>
                <a:cs typeface="Arial" pitchFamily="34" charset="0"/>
              </a:rPr>
              <a:t>hypothalamus</a:t>
            </a:r>
            <a:r>
              <a:rPr lang="en-US" sz="2200" dirty="0">
                <a:ea typeface="+mn-ea"/>
                <a:cs typeface="Arial" pitchFamily="34" charset="0"/>
              </a:rPr>
              <a:t> makes a hormone called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GnRH</a:t>
            </a:r>
            <a:r>
              <a:rPr lang="en-US" sz="2200" b="1" dirty="0">
                <a:ea typeface="+mn-ea"/>
                <a:cs typeface="Arial" pitchFamily="34" charset="0"/>
              </a:rPr>
              <a:t> </a:t>
            </a:r>
          </a:p>
          <a:p>
            <a:pPr>
              <a:defRPr/>
            </a:pPr>
            <a:r>
              <a:rPr lang="en-US" sz="2200" dirty="0">
                <a:ea typeface="+mn-ea"/>
                <a:cs typeface="Arial" pitchFamily="34" charset="0"/>
              </a:rPr>
              <a:t>(the </a:t>
            </a:r>
            <a:r>
              <a:rPr lang="en-US" sz="2200" b="1" dirty="0" err="1">
                <a:solidFill>
                  <a:srgbClr val="EA0000"/>
                </a:solidFill>
                <a:effectLst>
                  <a:outerShdw blurRad="38100" dist="38100" dir="2700000" algn="tl">
                    <a:srgbClr val="000000">
                      <a:alpha val="43137"/>
                    </a:srgbClr>
                  </a:outerShdw>
                </a:effectLst>
                <a:ea typeface="+mn-ea"/>
                <a:cs typeface="Arial" pitchFamily="34" charset="0"/>
              </a:rPr>
              <a:t>gonadotropin</a:t>
            </a:r>
            <a:r>
              <a:rPr lang="en-US" sz="2200" b="1" dirty="0">
                <a:solidFill>
                  <a:srgbClr val="EA0000"/>
                </a:solidFill>
                <a:effectLst>
                  <a:outerShdw blurRad="38100" dist="38100" dir="2700000" algn="tl">
                    <a:srgbClr val="000000">
                      <a:alpha val="43137"/>
                    </a:srgbClr>
                  </a:outerShdw>
                </a:effectLst>
                <a:ea typeface="+mn-ea"/>
                <a:cs typeface="Arial" pitchFamily="34" charset="0"/>
              </a:rPr>
              <a:t>-releasing hormone</a:t>
            </a:r>
            <a:r>
              <a:rPr lang="en-US" sz="2200" dirty="0">
                <a:ea typeface="+mn-ea"/>
                <a:cs typeface="Arial" pitchFamily="34" charset="0"/>
              </a:rPr>
              <a:t>).</a:t>
            </a:r>
          </a:p>
          <a:p>
            <a:pPr>
              <a:defRPr/>
            </a:pPr>
            <a:endParaRPr lang="en-US" dirty="0">
              <a:latin typeface="Calibri" pitchFamily="34" charset="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wipe(left)">
                                      <p:cBhvr>
                                        <p:cTn id="20" dur="500"/>
                                        <p:tgtEl>
                                          <p:spTgt spid="5">
                                            <p:txEl>
                                              <p:pRg st="5" end="5"/>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wipe(left)">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pic>
        <p:nvPicPr>
          <p:cNvPr id="74754"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5" name="TextBox 4"/>
          <p:cNvSpPr txBox="1">
            <a:spLocks noChangeArrowheads="1"/>
          </p:cNvSpPr>
          <p:nvPr/>
        </p:nvSpPr>
        <p:spPr bwMode="auto">
          <a:xfrm>
            <a:off x="228600" y="1447800"/>
            <a:ext cx="3733800" cy="4154488"/>
          </a:xfrm>
          <a:prstGeom prst="rect">
            <a:avLst/>
          </a:prstGeom>
          <a:noFill/>
          <a:ln w="9525">
            <a:noFill/>
            <a:miter lim="800000"/>
            <a:headEnd/>
            <a:tailEnd/>
          </a:ln>
        </p:spPr>
        <p:txBody>
          <a:bodyPr>
            <a:spAutoFit/>
          </a:bodyPr>
          <a:lstStyle/>
          <a:p>
            <a:pPr>
              <a:defRPr/>
            </a:pPr>
            <a:r>
              <a:rPr lang="en-US" sz="2200" b="1" dirty="0">
                <a:solidFill>
                  <a:srgbClr val="EA0000"/>
                </a:solidFill>
                <a:effectLst>
                  <a:outerShdw blurRad="38100" dist="38100" dir="2700000" algn="tl">
                    <a:srgbClr val="000000">
                      <a:alpha val="43137"/>
                    </a:srgbClr>
                  </a:outerShdw>
                </a:effectLst>
                <a:ea typeface="+mn-ea"/>
                <a:cs typeface="Arial" pitchFamily="34" charset="0"/>
              </a:rPr>
              <a:t>LH</a:t>
            </a:r>
            <a:r>
              <a:rPr lang="en-US" sz="2200" b="1" dirty="0">
                <a:ea typeface="+mn-ea"/>
                <a:cs typeface="Arial" pitchFamily="34" charset="0"/>
              </a:rPr>
              <a:t> </a:t>
            </a:r>
            <a:r>
              <a:rPr lang="en-US" sz="2200" dirty="0">
                <a:ea typeface="+mn-ea"/>
                <a:cs typeface="Arial" pitchFamily="34" charset="0"/>
              </a:rPr>
              <a:t>stimulates the </a:t>
            </a:r>
            <a:r>
              <a:rPr lang="en-US" sz="2200" b="1" dirty="0">
                <a:solidFill>
                  <a:srgbClr val="EA0000"/>
                </a:solidFill>
                <a:effectLst>
                  <a:outerShdw blurRad="38100" dist="38100" dir="2700000" algn="tl">
                    <a:srgbClr val="000000">
                      <a:alpha val="43137"/>
                    </a:srgbClr>
                  </a:outerShdw>
                </a:effectLst>
                <a:ea typeface="+mn-ea"/>
                <a:cs typeface="Arial" pitchFamily="34" charset="0"/>
              </a:rPr>
              <a:t>interstitial cells </a:t>
            </a:r>
            <a:r>
              <a:rPr lang="en-US" sz="2200" dirty="0">
                <a:ea typeface="+mn-ea"/>
                <a:cs typeface="Arial" pitchFamily="34" charset="0"/>
              </a:rPr>
              <a:t>in the </a:t>
            </a:r>
            <a:r>
              <a:rPr lang="en-US" sz="2200" dirty="0" err="1">
                <a:ea typeface="+mn-ea"/>
                <a:cs typeface="Arial" pitchFamily="34" charset="0"/>
              </a:rPr>
              <a:t>seminiferous</a:t>
            </a:r>
            <a:r>
              <a:rPr lang="en-US" sz="2200" dirty="0">
                <a:ea typeface="+mn-ea"/>
                <a:cs typeface="Arial" pitchFamily="34" charset="0"/>
              </a:rPr>
              <a:t> tubules to secrete </a:t>
            </a:r>
            <a:r>
              <a:rPr lang="en-US" sz="2200" b="1" dirty="0">
                <a:solidFill>
                  <a:srgbClr val="EA0000"/>
                </a:solidFill>
                <a:effectLst>
                  <a:outerShdw blurRad="38100" dist="38100" dir="2700000" algn="tl">
                    <a:srgbClr val="000000">
                      <a:alpha val="43137"/>
                    </a:srgbClr>
                  </a:outerShdw>
                </a:effectLst>
                <a:ea typeface="+mn-ea"/>
                <a:cs typeface="Arial" pitchFamily="34" charset="0"/>
              </a:rPr>
              <a:t>testosterone</a:t>
            </a:r>
            <a:r>
              <a:rPr lang="en-US" sz="2200" b="1" dirty="0">
                <a:ea typeface="+mn-ea"/>
                <a:cs typeface="Arial" pitchFamily="34" charset="0"/>
              </a:rPr>
              <a:t>.</a:t>
            </a:r>
          </a:p>
          <a:p>
            <a:pPr>
              <a:defRPr/>
            </a:pPr>
            <a:endParaRPr lang="en-US" sz="2200" b="1" dirty="0">
              <a:ea typeface="+mn-ea"/>
              <a:cs typeface="Arial" pitchFamily="34" charset="0"/>
            </a:endParaRPr>
          </a:p>
          <a:p>
            <a:pPr>
              <a:defRPr/>
            </a:pPr>
            <a:r>
              <a:rPr lang="en-US" sz="2200" dirty="0">
                <a:ea typeface="+mn-ea"/>
                <a:cs typeface="Arial" pitchFamily="34" charset="0"/>
              </a:rPr>
              <a:t>Testosterone has a role in </a:t>
            </a:r>
            <a:r>
              <a:rPr lang="en-US" sz="2200" b="1" dirty="0">
                <a:solidFill>
                  <a:srgbClr val="EA0000"/>
                </a:solidFill>
                <a:effectLst>
                  <a:outerShdw blurRad="38100" dist="38100" dir="2700000" algn="tl">
                    <a:srgbClr val="000000">
                      <a:alpha val="43137"/>
                    </a:srgbClr>
                  </a:outerShdw>
                </a:effectLst>
                <a:ea typeface="+mn-ea"/>
                <a:cs typeface="Arial" pitchFamily="34" charset="0"/>
              </a:rPr>
              <a:t>sperm production </a:t>
            </a:r>
            <a:r>
              <a:rPr lang="en-US" sz="2200" dirty="0">
                <a:ea typeface="+mn-ea"/>
                <a:cs typeface="Arial" pitchFamily="34" charset="0"/>
              </a:rPr>
              <a:t>and developing male secondary </a:t>
            </a:r>
            <a:r>
              <a:rPr lang="en-US" sz="2200" b="1" dirty="0">
                <a:solidFill>
                  <a:srgbClr val="EA0000"/>
                </a:solidFill>
                <a:effectLst>
                  <a:outerShdw blurRad="38100" dist="38100" dir="2700000" algn="tl">
                    <a:srgbClr val="000000">
                      <a:alpha val="43137"/>
                    </a:srgbClr>
                  </a:outerShdw>
                </a:effectLst>
                <a:ea typeface="+mn-ea"/>
                <a:cs typeface="Arial" pitchFamily="34" charset="0"/>
              </a:rPr>
              <a:t>sex characteristics</a:t>
            </a:r>
            <a:r>
              <a:rPr lang="en-US" sz="2200" dirty="0">
                <a:ea typeface="+mn-ea"/>
                <a:cs typeface="Arial" pitchFamily="34" charset="0"/>
              </a:rPr>
              <a:t>.  </a:t>
            </a:r>
          </a:p>
          <a:p>
            <a:pPr>
              <a:defRPr/>
            </a:pPr>
            <a:endParaRPr lang="en-US" sz="2200" dirty="0">
              <a:ea typeface="+mn-ea"/>
              <a:cs typeface="Arial" pitchFamily="34" charset="0"/>
            </a:endParaRPr>
          </a:p>
          <a:p>
            <a:pPr>
              <a:defRPr/>
            </a:pPr>
            <a:r>
              <a:rPr lang="en-US" sz="2200" b="1" dirty="0">
                <a:solidFill>
                  <a:srgbClr val="EA0000"/>
                </a:solidFill>
                <a:effectLst>
                  <a:outerShdw blurRad="38100" dist="38100" dir="2700000" algn="tl">
                    <a:srgbClr val="000000">
                      <a:alpha val="43137"/>
                    </a:srgbClr>
                  </a:outerShdw>
                </a:effectLst>
                <a:ea typeface="+mn-ea"/>
                <a:cs typeface="Arial" pitchFamily="34" charset="0"/>
              </a:rPr>
              <a:t>FSH</a:t>
            </a:r>
            <a:r>
              <a:rPr lang="en-US" sz="2200" dirty="0">
                <a:ea typeface="+mn-ea"/>
                <a:cs typeface="Arial" pitchFamily="34" charset="0"/>
              </a:rPr>
              <a:t> acts on the </a:t>
            </a:r>
            <a:r>
              <a:rPr lang="en-US" sz="2200" dirty="0" err="1">
                <a:ea typeface="+mn-ea"/>
                <a:cs typeface="Arial" pitchFamily="34" charset="0"/>
              </a:rPr>
              <a:t>epidymis</a:t>
            </a:r>
            <a:r>
              <a:rPr lang="en-US" sz="2200" dirty="0">
                <a:ea typeface="+mn-ea"/>
                <a:cs typeface="Arial" pitchFamily="34" charset="0"/>
              </a:rPr>
              <a:t> to help in </a:t>
            </a:r>
            <a:r>
              <a:rPr lang="en-US" sz="2200" b="1" dirty="0">
                <a:solidFill>
                  <a:srgbClr val="EA0000"/>
                </a:solidFill>
                <a:effectLst>
                  <a:outerShdw blurRad="38100" dist="38100" dir="2700000" algn="tl">
                    <a:srgbClr val="000000">
                      <a:alpha val="43137"/>
                    </a:srgbClr>
                  </a:outerShdw>
                </a:effectLst>
                <a:ea typeface="+mn-ea"/>
                <a:cs typeface="Arial" pitchFamily="34" charset="0"/>
              </a:rPr>
              <a:t>sperm maturation</a:t>
            </a:r>
            <a:r>
              <a:rPr lang="en-US" sz="2200" dirty="0">
                <a:ea typeface="+mn-ea"/>
                <a:cs typeface="Arial" pitchFamily="34" charset="0"/>
              </a:rPr>
              <a:t>. </a:t>
            </a:r>
          </a:p>
        </p:txBody>
      </p:sp>
      <p:pic>
        <p:nvPicPr>
          <p:cNvPr id="74756" name="Picture 7" descr="testosterone.gif"/>
          <p:cNvPicPr>
            <a:picLocks noChangeAspect="1"/>
          </p:cNvPicPr>
          <p:nvPr/>
        </p:nvPicPr>
        <p:blipFill>
          <a:blip r:embed="rId3" cstate="print"/>
          <a:srcRect/>
          <a:stretch>
            <a:fillRect/>
          </a:stretch>
        </p:blipFill>
        <p:spPr bwMode="auto">
          <a:xfrm>
            <a:off x="4114800" y="1219200"/>
            <a:ext cx="4710113" cy="4059238"/>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pic>
        <p:nvPicPr>
          <p:cNvPr id="75778"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63492" name="TextBox 4"/>
          <p:cNvSpPr txBox="1">
            <a:spLocks noChangeArrowheads="1"/>
          </p:cNvSpPr>
          <p:nvPr/>
        </p:nvSpPr>
        <p:spPr bwMode="auto">
          <a:xfrm>
            <a:off x="533400" y="1219200"/>
            <a:ext cx="8382000" cy="430213"/>
          </a:xfrm>
          <a:prstGeom prst="rect">
            <a:avLst/>
          </a:prstGeom>
          <a:noFill/>
          <a:ln w="9525">
            <a:noFill/>
            <a:miter lim="800000"/>
            <a:headEnd/>
            <a:tailEnd/>
          </a:ln>
        </p:spPr>
        <p:txBody>
          <a:bodyPr>
            <a:spAutoFit/>
          </a:bodyPr>
          <a:lstStyle/>
          <a:p>
            <a:pPr>
              <a:defRPr/>
            </a:pPr>
            <a:r>
              <a:rPr lang="en-US" sz="2200" b="1" dirty="0">
                <a:solidFill>
                  <a:srgbClr val="EA0000"/>
                </a:solidFill>
                <a:effectLst>
                  <a:outerShdw blurRad="38100" dist="38100" dir="2700000" algn="tl">
                    <a:srgbClr val="000000">
                      <a:alpha val="43137"/>
                    </a:srgbClr>
                  </a:outerShdw>
                </a:effectLst>
                <a:ea typeface="+mn-ea"/>
                <a:cs typeface="Arial" pitchFamily="34" charset="0"/>
              </a:rPr>
              <a:t>Negative feedback </a:t>
            </a:r>
            <a:r>
              <a:rPr lang="en-US" sz="2200" dirty="0">
                <a:ea typeface="+mn-ea"/>
                <a:cs typeface="Arial" pitchFamily="34" charset="0"/>
              </a:rPr>
              <a:t>by testosterone controls the actions of </a:t>
            </a:r>
            <a:r>
              <a:rPr lang="en-US" sz="2200" dirty="0" err="1">
                <a:ea typeface="+mn-ea"/>
                <a:cs typeface="Arial" pitchFamily="34" charset="0"/>
              </a:rPr>
              <a:t>GnRH</a:t>
            </a:r>
            <a:r>
              <a:rPr lang="en-US" sz="2200" dirty="0">
                <a:ea typeface="+mn-ea"/>
                <a:cs typeface="Arial" pitchFamily="34" charset="0"/>
              </a:rPr>
              <a:t>.</a:t>
            </a:r>
          </a:p>
        </p:txBody>
      </p:sp>
      <p:pic>
        <p:nvPicPr>
          <p:cNvPr id="75780" name="Picture 2" descr="http://content.edgar-online.com/edgar_conv_img/2007/11/14/0001104659-07-082731_G293301MOI017.JPG"/>
          <p:cNvPicPr>
            <a:picLocks noChangeAspect="1" noChangeArrowheads="1"/>
          </p:cNvPicPr>
          <p:nvPr/>
        </p:nvPicPr>
        <p:blipFill>
          <a:blip r:embed="rId3" cstate="print">
            <a:lum bright="-10000" contrast="20000"/>
          </a:blip>
          <a:srcRect/>
          <a:stretch>
            <a:fillRect/>
          </a:stretch>
        </p:blipFill>
        <p:spPr bwMode="auto">
          <a:xfrm>
            <a:off x="685800" y="1752600"/>
            <a:ext cx="7772400" cy="47625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descr="malerepro_1"/>
          <p:cNvPicPr>
            <a:picLocks noChangeAspect="1" noChangeArrowheads="1"/>
          </p:cNvPicPr>
          <p:nvPr/>
        </p:nvPicPr>
        <p:blipFill>
          <a:blip r:embed="rId2" cstate="print">
            <a:lum bright="-10000" contrast="20000"/>
          </a:blip>
          <a:srcRect b="-241"/>
          <a:stretch>
            <a:fillRect/>
          </a:stretch>
        </p:blipFill>
        <p:spPr bwMode="auto">
          <a:xfrm>
            <a:off x="304800" y="0"/>
            <a:ext cx="8382000" cy="686435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pic>
        <p:nvPicPr>
          <p:cNvPr id="76803"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76804"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76805" name="Group 3"/>
          <p:cNvGrpSpPr>
            <a:grpSpLocks/>
          </p:cNvGrpSpPr>
          <p:nvPr/>
        </p:nvGrpSpPr>
        <p:grpSpPr bwMode="auto">
          <a:xfrm>
            <a:off x="444500" y="1295400"/>
            <a:ext cx="8394700" cy="5410200"/>
            <a:chOff x="701" y="2610"/>
            <a:chExt cx="10050" cy="6471"/>
          </a:xfrm>
        </p:grpSpPr>
        <p:sp>
          <p:nvSpPr>
            <p:cNvPr id="76808"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76809"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6810"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6811"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6812"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6813"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6814"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6815"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6816"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76817"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76818"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76819"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76820"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76821"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76822"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76823"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6824"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76825"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76806"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endParaRPr lang="en-US" sz="1600">
              <a:cs typeface="Arial" pitchFamily="34" charset="0"/>
            </a:endParaRPr>
          </a:p>
        </p:txBody>
      </p:sp>
      <p:sp>
        <p:nvSpPr>
          <p:cNvPr id="76807"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77828"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77829" name="Group 3"/>
          <p:cNvGrpSpPr>
            <a:grpSpLocks/>
          </p:cNvGrpSpPr>
          <p:nvPr/>
        </p:nvGrpSpPr>
        <p:grpSpPr bwMode="auto">
          <a:xfrm>
            <a:off x="444500" y="1295400"/>
            <a:ext cx="8394700" cy="5410200"/>
            <a:chOff x="701" y="2610"/>
            <a:chExt cx="10050" cy="6471"/>
          </a:xfrm>
        </p:grpSpPr>
        <p:sp>
          <p:nvSpPr>
            <p:cNvPr id="77832"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77833"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77834"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7835"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7836"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7837"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7838"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7839"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7840"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77841"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77842"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77843"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77844"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77845"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77846"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77847"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7848"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77849"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77830"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endParaRPr lang="en-US" sz="1600">
              <a:cs typeface="Arial" pitchFamily="34" charset="0"/>
            </a:endParaRPr>
          </a:p>
        </p:txBody>
      </p:sp>
      <p:sp>
        <p:nvSpPr>
          <p:cNvPr id="77831"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1"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78852"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78853" name="Group 3"/>
          <p:cNvGrpSpPr>
            <a:grpSpLocks/>
          </p:cNvGrpSpPr>
          <p:nvPr/>
        </p:nvGrpSpPr>
        <p:grpSpPr bwMode="auto">
          <a:xfrm>
            <a:off x="444500" y="1295400"/>
            <a:ext cx="8394700" cy="5410200"/>
            <a:chOff x="701" y="2610"/>
            <a:chExt cx="10050" cy="6471"/>
          </a:xfrm>
        </p:grpSpPr>
        <p:sp>
          <p:nvSpPr>
            <p:cNvPr id="78856"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78857"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78858"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8859"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78860"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8861"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8862"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8863"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8864"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78865"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78866"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78867"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78868"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78869"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78870"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78871"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8872"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78873"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78854"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endParaRPr lang="en-US" sz="1600">
              <a:cs typeface="Arial" pitchFamily="34" charset="0"/>
            </a:endParaRPr>
          </a:p>
        </p:txBody>
      </p:sp>
      <p:sp>
        <p:nvSpPr>
          <p:cNvPr id="78855"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79876"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79877" name="Group 3"/>
          <p:cNvGrpSpPr>
            <a:grpSpLocks/>
          </p:cNvGrpSpPr>
          <p:nvPr/>
        </p:nvGrpSpPr>
        <p:grpSpPr bwMode="auto">
          <a:xfrm>
            <a:off x="444500" y="1295400"/>
            <a:ext cx="8394700" cy="5410200"/>
            <a:chOff x="701" y="2610"/>
            <a:chExt cx="10050" cy="6471"/>
          </a:xfrm>
        </p:grpSpPr>
        <p:sp>
          <p:nvSpPr>
            <p:cNvPr id="79880"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79881"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79882" name="Text Box 6"/>
            <p:cNvSpPr txBox="1">
              <a:spLocks noChangeArrowheads="1"/>
            </p:cNvSpPr>
            <p:nvPr/>
          </p:nvSpPr>
          <p:spPr bwMode="auto">
            <a:xfrm>
              <a:off x="1993" y="4889"/>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9883"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79884"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9885"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9886"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79887"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9888"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79889"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79890"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79891"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79892"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79893"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79894"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79895"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79896"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79897"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79878"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79879"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0900"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0901" name="Group 3"/>
          <p:cNvGrpSpPr>
            <a:grpSpLocks/>
          </p:cNvGrpSpPr>
          <p:nvPr/>
        </p:nvGrpSpPr>
        <p:grpSpPr bwMode="auto">
          <a:xfrm>
            <a:off x="457200" y="1219200"/>
            <a:ext cx="8394700" cy="5410200"/>
            <a:chOff x="701" y="2610"/>
            <a:chExt cx="10050" cy="6471"/>
          </a:xfrm>
        </p:grpSpPr>
        <p:sp>
          <p:nvSpPr>
            <p:cNvPr id="80904"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0905"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0906"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0907"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0908"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0909"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0910"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0911"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0912"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0913"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0914"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0915"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0916"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0917"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0918"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0919"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0920"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0921"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0902"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0903"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3"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1924"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1925" name="Group 3"/>
          <p:cNvGrpSpPr>
            <a:grpSpLocks/>
          </p:cNvGrpSpPr>
          <p:nvPr/>
        </p:nvGrpSpPr>
        <p:grpSpPr bwMode="auto">
          <a:xfrm>
            <a:off x="457200" y="1219200"/>
            <a:ext cx="8394700" cy="5410200"/>
            <a:chOff x="701" y="2610"/>
            <a:chExt cx="10050" cy="6471"/>
          </a:xfrm>
        </p:grpSpPr>
        <p:sp>
          <p:nvSpPr>
            <p:cNvPr id="81929"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1930"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1931"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1932"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1933"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1934"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1935"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1936"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1937"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1938"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1939"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1940"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1941"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1942"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1943"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1944"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1945"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1946"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1926"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1927"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8" name="Horizontal Scroll 27"/>
          <p:cNvSpPr/>
          <p:nvPr/>
        </p:nvSpPr>
        <p:spPr>
          <a:xfrm>
            <a:off x="6553200" y="5943600"/>
            <a:ext cx="2057400" cy="609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2400" b="1" u="sng" dirty="0">
                <a:solidFill>
                  <a:srgbClr val="FFFF00"/>
                </a:solidFill>
                <a:effectLst>
                  <a:outerShdw blurRad="38100" dist="38100" dir="2700000" algn="tl">
                    <a:srgbClr val="000000">
                      <a:alpha val="43137"/>
                    </a:srgbClr>
                  </a:outerShdw>
                </a:effectLst>
                <a:latin typeface="Arial" pitchFamily="34" charset="0"/>
                <a:cs typeface="Arial" pitchFamily="34" charset="0"/>
              </a:rPr>
              <a:t>F</a:t>
            </a:r>
            <a:r>
              <a:rPr lang="en-CA"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i</a:t>
            </a:r>
            <a:r>
              <a:rPr lang="en-CA" sz="2400" b="1" u="sng" dirty="0">
                <a:solidFill>
                  <a:srgbClr val="FFFF00"/>
                </a:solidFill>
                <a:effectLst>
                  <a:outerShdw blurRad="38100" dist="38100" dir="2700000" algn="tl">
                    <a:srgbClr val="000000">
                      <a:alpha val="43137"/>
                    </a:srgbClr>
                  </a:outerShdw>
                </a:effectLst>
                <a:latin typeface="Arial" pitchFamily="34" charset="0"/>
                <a:cs typeface="Arial" pitchFamily="34" charset="0"/>
              </a:rPr>
              <a:t>sh</a:t>
            </a:r>
            <a:r>
              <a:rPr lang="en-CA" sz="2400" b="1" dirty="0">
                <a:solidFill>
                  <a:srgbClr val="FFFF00"/>
                </a:solidFill>
                <a:effectLst>
                  <a:outerShdw blurRad="38100" dist="38100" dir="2700000" algn="tl">
                    <a:srgbClr val="000000">
                      <a:alpha val="43137"/>
                    </a:srgbClr>
                  </a:outerShdw>
                </a:effectLst>
                <a:latin typeface="Arial" pitchFamily="34" charset="0"/>
                <a:cs typeface="Arial" pitchFamily="34" charset="0"/>
              </a:rPr>
              <a:t> swim</a:t>
            </a:r>
            <a:endParaRPr lang="en-US" sz="2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Rectangle 26"/>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7"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2948"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2949" name="Group 3"/>
          <p:cNvGrpSpPr>
            <a:grpSpLocks/>
          </p:cNvGrpSpPr>
          <p:nvPr/>
        </p:nvGrpSpPr>
        <p:grpSpPr bwMode="auto">
          <a:xfrm>
            <a:off x="444500" y="1295400"/>
            <a:ext cx="8394700" cy="5410200"/>
            <a:chOff x="701" y="2610"/>
            <a:chExt cx="10050" cy="6471"/>
          </a:xfrm>
        </p:grpSpPr>
        <p:sp>
          <p:nvSpPr>
            <p:cNvPr id="82952"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2953"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2954"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LH</a:t>
              </a:r>
            </a:p>
            <a:p>
              <a:pPr algn="ctr"/>
              <a:r>
                <a:rPr lang="en-US" sz="1500" b="1">
                  <a:cs typeface="Arial" pitchFamily="34" charset="0"/>
                </a:rPr>
                <a:t>luteinizing hormone</a:t>
              </a:r>
              <a:endParaRPr lang="en-US" sz="1500">
                <a:cs typeface="Arial" pitchFamily="34" charset="0"/>
              </a:endParaRPr>
            </a:p>
          </p:txBody>
        </p:sp>
        <p:sp>
          <p:nvSpPr>
            <p:cNvPr id="82955"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2956"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2957"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2958" name="Text Box 10"/>
            <p:cNvSpPr txBox="1">
              <a:spLocks noChangeArrowheads="1"/>
            </p:cNvSpPr>
            <p:nvPr/>
          </p:nvSpPr>
          <p:spPr bwMode="auto">
            <a:xfrm>
              <a:off x="1264" y="7623"/>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2959"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2960"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2961"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2962"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2963"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2964"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2965"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2966"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2967"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2968"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2969"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2950"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2951"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3972"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3973" name="Group 3"/>
          <p:cNvGrpSpPr>
            <a:grpSpLocks/>
          </p:cNvGrpSpPr>
          <p:nvPr/>
        </p:nvGrpSpPr>
        <p:grpSpPr bwMode="auto">
          <a:xfrm>
            <a:off x="444500" y="1295400"/>
            <a:ext cx="8394700" cy="5410200"/>
            <a:chOff x="701" y="2610"/>
            <a:chExt cx="10050" cy="6471"/>
          </a:xfrm>
        </p:grpSpPr>
        <p:sp>
          <p:nvSpPr>
            <p:cNvPr id="83976"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3977"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3978"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LH</a:t>
              </a:r>
            </a:p>
            <a:p>
              <a:pPr algn="ctr"/>
              <a:r>
                <a:rPr lang="en-US" sz="1500" b="1">
                  <a:cs typeface="Arial" pitchFamily="34" charset="0"/>
                </a:rPr>
                <a:t>luteinizing hormone</a:t>
              </a:r>
              <a:endParaRPr lang="en-US" sz="1500">
                <a:cs typeface="Arial" pitchFamily="34" charset="0"/>
              </a:endParaRPr>
            </a:p>
          </p:txBody>
        </p:sp>
        <p:sp>
          <p:nvSpPr>
            <p:cNvPr id="83979"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3980"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Interstitial Cells </a:t>
              </a:r>
              <a:endParaRPr lang="en-US" sz="1500">
                <a:cs typeface="Arial" pitchFamily="34" charset="0"/>
              </a:endParaRPr>
            </a:p>
          </p:txBody>
        </p:sp>
        <p:sp>
          <p:nvSpPr>
            <p:cNvPr id="83981"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3982"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3983"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3984"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3985"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3986"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3987"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3988"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3989"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3990"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3991"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3992"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3993"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3974"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3975"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5"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4996"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4997" name="Group 3"/>
          <p:cNvGrpSpPr>
            <a:grpSpLocks/>
          </p:cNvGrpSpPr>
          <p:nvPr/>
        </p:nvGrpSpPr>
        <p:grpSpPr bwMode="auto">
          <a:xfrm>
            <a:off x="444500" y="1295400"/>
            <a:ext cx="8394700" cy="5410200"/>
            <a:chOff x="701" y="2610"/>
            <a:chExt cx="10050" cy="6471"/>
          </a:xfrm>
        </p:grpSpPr>
        <p:sp>
          <p:nvSpPr>
            <p:cNvPr id="85000"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5001"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5002"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LH</a:t>
              </a:r>
            </a:p>
            <a:p>
              <a:pPr algn="ctr"/>
              <a:r>
                <a:rPr lang="en-US" sz="1500" b="1">
                  <a:cs typeface="Arial" pitchFamily="34" charset="0"/>
                </a:rPr>
                <a:t>luteinizing hormone</a:t>
              </a:r>
              <a:endParaRPr lang="en-US" sz="1500">
                <a:cs typeface="Arial" pitchFamily="34" charset="0"/>
              </a:endParaRPr>
            </a:p>
          </p:txBody>
        </p:sp>
        <p:sp>
          <p:nvSpPr>
            <p:cNvPr id="85003"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5004"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Interstitial Cells </a:t>
              </a:r>
              <a:endParaRPr lang="en-US" sz="1500">
                <a:cs typeface="Arial" pitchFamily="34" charset="0"/>
              </a:endParaRPr>
            </a:p>
          </p:txBody>
        </p:sp>
        <p:sp>
          <p:nvSpPr>
            <p:cNvPr id="85005"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5006"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endParaRPr lang="en-US" sz="1500">
                <a:cs typeface="Arial" pitchFamily="34" charset="0"/>
              </a:endParaRPr>
            </a:p>
          </p:txBody>
        </p:sp>
        <p:sp>
          <p:nvSpPr>
            <p:cNvPr id="85007"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endParaRPr lang="en-US" sz="1500">
                <a:cs typeface="Arial" pitchFamily="34" charset="0"/>
              </a:endParaRPr>
            </a:p>
          </p:txBody>
        </p:sp>
        <p:sp>
          <p:nvSpPr>
            <p:cNvPr id="85008"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5009"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5010"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5011"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5012"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5013"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5014"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5015"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Testosterone</a:t>
              </a:r>
              <a:endParaRPr lang="en-US" sz="1500">
                <a:cs typeface="Arial" pitchFamily="34" charset="0"/>
              </a:endParaRPr>
            </a:p>
          </p:txBody>
        </p:sp>
        <p:sp>
          <p:nvSpPr>
            <p:cNvPr id="85016"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5017"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4998"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4999"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9"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6020"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6021" name="Group 3"/>
          <p:cNvGrpSpPr>
            <a:grpSpLocks/>
          </p:cNvGrpSpPr>
          <p:nvPr/>
        </p:nvGrpSpPr>
        <p:grpSpPr bwMode="auto">
          <a:xfrm>
            <a:off x="444500" y="1295400"/>
            <a:ext cx="8394700" cy="5410200"/>
            <a:chOff x="701" y="2610"/>
            <a:chExt cx="10050" cy="6471"/>
          </a:xfrm>
        </p:grpSpPr>
        <p:sp>
          <p:nvSpPr>
            <p:cNvPr id="86024"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6025"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6026"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LH</a:t>
              </a:r>
            </a:p>
            <a:p>
              <a:pPr algn="ctr"/>
              <a:r>
                <a:rPr lang="en-US" sz="1500" b="1">
                  <a:cs typeface="Arial" pitchFamily="34" charset="0"/>
                </a:rPr>
                <a:t>luteinizing hormone</a:t>
              </a:r>
              <a:endParaRPr lang="en-US" sz="1500">
                <a:cs typeface="Arial" pitchFamily="34" charset="0"/>
              </a:endParaRPr>
            </a:p>
          </p:txBody>
        </p:sp>
        <p:sp>
          <p:nvSpPr>
            <p:cNvPr id="86027"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6028"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Interstitial Cells </a:t>
              </a:r>
              <a:endParaRPr lang="en-US" sz="1500">
                <a:cs typeface="Arial" pitchFamily="34" charset="0"/>
              </a:endParaRPr>
            </a:p>
          </p:txBody>
        </p:sp>
        <p:sp>
          <p:nvSpPr>
            <p:cNvPr id="86029"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6030"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Sperm production</a:t>
              </a:r>
              <a:endParaRPr lang="en-US" sz="1500">
                <a:cs typeface="Arial" pitchFamily="34" charset="0"/>
              </a:endParaRPr>
            </a:p>
          </p:txBody>
        </p:sp>
        <p:sp>
          <p:nvSpPr>
            <p:cNvPr id="86031"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2</a:t>
              </a:r>
              <a:r>
                <a:rPr lang="en-US" sz="1500" b="1" baseline="30000">
                  <a:cs typeface="Arial" pitchFamily="34" charset="0"/>
                </a:rPr>
                <a:t>o</a:t>
              </a:r>
              <a:r>
                <a:rPr lang="en-US" sz="1500" b="1">
                  <a:cs typeface="Arial" pitchFamily="34" charset="0"/>
                </a:rPr>
                <a:t>  sex characteristics</a:t>
              </a:r>
            </a:p>
            <a:p>
              <a:pPr algn="ctr">
                <a:spcAft>
                  <a:spcPts val="1000"/>
                </a:spcAft>
              </a:pPr>
              <a:r>
                <a:rPr lang="en-US" sz="1500">
                  <a:cs typeface="Arial" pitchFamily="34" charset="0"/>
                </a:rPr>
                <a:t>deep voice, body hair, more muscle, libido…</a:t>
              </a:r>
            </a:p>
          </p:txBody>
        </p:sp>
        <p:sp>
          <p:nvSpPr>
            <p:cNvPr id="86032"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6033"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6034"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6035"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6036"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6037"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6038"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6039"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Testosterone</a:t>
              </a:r>
              <a:endParaRPr lang="en-US" sz="1500">
                <a:cs typeface="Arial" pitchFamily="34" charset="0"/>
              </a:endParaRPr>
            </a:p>
          </p:txBody>
        </p:sp>
        <p:sp>
          <p:nvSpPr>
            <p:cNvPr id="86040"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6041"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6022"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6023"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6" name="Rectangle 25"/>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3" name="Rounded Rectangle 2"/>
          <p:cNvSpPr/>
          <p:nvPr/>
        </p:nvSpPr>
        <p:spPr>
          <a:xfrm>
            <a:off x="6553200" y="990600"/>
            <a:ext cx="21336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ounded Rectangle 3"/>
          <p:cNvSpPr/>
          <p:nvPr/>
        </p:nvSpPr>
        <p:spPr>
          <a:xfrm>
            <a:off x="6553200" y="182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6553200" y="3048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6553200" y="4267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553200" y="4953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64" name="TextBox 11"/>
          <p:cNvSpPr txBox="1">
            <a:spLocks noChangeArrowheads="1"/>
          </p:cNvSpPr>
          <p:nvPr/>
        </p:nvSpPr>
        <p:spPr bwMode="auto">
          <a:xfrm>
            <a:off x="228600" y="6288088"/>
            <a:ext cx="5105400" cy="646112"/>
          </a:xfrm>
          <a:prstGeom prst="rect">
            <a:avLst/>
          </a:prstGeom>
          <a:noFill/>
          <a:ln w="9525">
            <a:noFill/>
            <a:miter lim="800000"/>
            <a:headEnd/>
            <a:tailEnd/>
          </a:ln>
        </p:spPr>
        <p:txBody>
          <a:bodyPr>
            <a:spAutoFit/>
          </a:bodyPr>
          <a:lstStyle/>
          <a:p>
            <a:r>
              <a:rPr lang="en-US">
                <a:latin typeface="Calibri" pitchFamily="34" charset="0"/>
                <a:hlinkClick r:id="rId3"/>
              </a:rPr>
              <a:t>http://www.youtube.com/watch?v=WEzcK-OKd10</a:t>
            </a:r>
            <a:endParaRPr lang="en-US">
              <a:latin typeface="Calibri" pitchFamily="34" charset="0"/>
            </a:endParaRP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sp>
        <p:nvSpPr>
          <p:cNvPr id="87044" name="Text Box 2"/>
          <p:cNvSpPr txBox="1">
            <a:spLocks noChangeArrowheads="1"/>
          </p:cNvSpPr>
          <p:nvPr/>
        </p:nvSpPr>
        <p:spPr bwMode="auto">
          <a:xfrm>
            <a:off x="2636838" y="1676400"/>
            <a:ext cx="438150" cy="511175"/>
          </a:xfrm>
          <a:prstGeom prst="rect">
            <a:avLst/>
          </a:prstGeom>
          <a:solidFill>
            <a:srgbClr val="FFFFFF"/>
          </a:solidFill>
          <a:ln w="9525">
            <a:noFill/>
            <a:miter lim="800000"/>
            <a:headEnd/>
            <a:tailEnd/>
          </a:ln>
        </p:spPr>
        <p:txBody>
          <a:bodyPr/>
          <a:lstStyle/>
          <a:p>
            <a:pPr algn="ctr">
              <a:spcAft>
                <a:spcPts val="1000"/>
              </a:spcAft>
            </a:pPr>
            <a:r>
              <a:rPr lang="en-US" sz="5400" b="1" i="1">
                <a:latin typeface="Times New Roman" pitchFamily="18" charset="0"/>
              </a:rPr>
              <a:t>-</a:t>
            </a:r>
            <a:endParaRPr lang="en-US" sz="5400"/>
          </a:p>
        </p:txBody>
      </p:sp>
      <p:grpSp>
        <p:nvGrpSpPr>
          <p:cNvPr id="87045" name="Group 3"/>
          <p:cNvGrpSpPr>
            <a:grpSpLocks/>
          </p:cNvGrpSpPr>
          <p:nvPr/>
        </p:nvGrpSpPr>
        <p:grpSpPr bwMode="auto">
          <a:xfrm>
            <a:off x="444500" y="1295400"/>
            <a:ext cx="8394700" cy="5410200"/>
            <a:chOff x="701" y="2610"/>
            <a:chExt cx="10050" cy="6471"/>
          </a:xfrm>
        </p:grpSpPr>
        <p:sp>
          <p:nvSpPr>
            <p:cNvPr id="87049" name="Text Box 4"/>
            <p:cNvSpPr txBox="1">
              <a:spLocks noChangeArrowheads="1"/>
            </p:cNvSpPr>
            <p:nvPr/>
          </p:nvSpPr>
          <p:spPr bwMode="auto">
            <a:xfrm>
              <a:off x="3926" y="2610"/>
              <a:ext cx="3150" cy="82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Hypothalamus</a:t>
              </a:r>
            </a:p>
            <a:p>
              <a:pPr algn="ctr">
                <a:spcAft>
                  <a:spcPts val="1000"/>
                </a:spcAft>
              </a:pPr>
              <a:r>
                <a:rPr lang="en-US" sz="1500" b="1">
                  <a:cs typeface="Arial" pitchFamily="34" charset="0"/>
                </a:rPr>
                <a:t>GnRH</a:t>
              </a:r>
            </a:p>
          </p:txBody>
        </p:sp>
        <p:sp>
          <p:nvSpPr>
            <p:cNvPr id="87050" name="Text Box 5"/>
            <p:cNvSpPr txBox="1">
              <a:spLocks noChangeArrowheads="1"/>
            </p:cNvSpPr>
            <p:nvPr/>
          </p:nvSpPr>
          <p:spPr bwMode="auto">
            <a:xfrm>
              <a:off x="4001" y="3704"/>
              <a:ext cx="3150" cy="819"/>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Anterior Pituitary </a:t>
              </a:r>
            </a:p>
            <a:p>
              <a:pPr algn="ctr">
                <a:spcAft>
                  <a:spcPts val="1000"/>
                </a:spcAft>
              </a:pPr>
              <a:r>
                <a:rPr lang="en-US" sz="1500" b="1">
                  <a:cs typeface="Arial" pitchFamily="34" charset="0"/>
                </a:rPr>
                <a:t>LH &amp; FSH</a:t>
              </a:r>
              <a:endParaRPr lang="en-US" sz="1500">
                <a:cs typeface="Arial" pitchFamily="34" charset="0"/>
              </a:endParaRPr>
            </a:p>
          </p:txBody>
        </p:sp>
        <p:sp>
          <p:nvSpPr>
            <p:cNvPr id="87051" name="Text Box 6"/>
            <p:cNvSpPr txBox="1">
              <a:spLocks noChangeArrowheads="1"/>
            </p:cNvSpPr>
            <p:nvPr/>
          </p:nvSpPr>
          <p:spPr bwMode="auto">
            <a:xfrm>
              <a:off x="1976" y="4881"/>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LH</a:t>
              </a:r>
            </a:p>
            <a:p>
              <a:pPr algn="ctr"/>
              <a:r>
                <a:rPr lang="en-US" sz="1500" b="1">
                  <a:cs typeface="Arial" pitchFamily="34" charset="0"/>
                </a:rPr>
                <a:t>luteinizing hormone</a:t>
              </a:r>
              <a:endParaRPr lang="en-US" sz="1500">
                <a:cs typeface="Arial" pitchFamily="34" charset="0"/>
              </a:endParaRPr>
            </a:p>
          </p:txBody>
        </p:sp>
        <p:sp>
          <p:nvSpPr>
            <p:cNvPr id="87052" name="Text Box 7"/>
            <p:cNvSpPr txBox="1">
              <a:spLocks noChangeArrowheads="1"/>
            </p:cNvSpPr>
            <p:nvPr/>
          </p:nvSpPr>
          <p:spPr bwMode="auto">
            <a:xfrm>
              <a:off x="7376" y="4881"/>
              <a:ext cx="33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FSH</a:t>
              </a:r>
            </a:p>
            <a:p>
              <a:pPr algn="ctr"/>
              <a:r>
                <a:rPr lang="en-US" sz="1500" b="1">
                  <a:cs typeface="Arial" pitchFamily="34" charset="0"/>
                </a:rPr>
                <a:t>Follicle stimulating hormone</a:t>
              </a:r>
              <a:endParaRPr lang="en-US" sz="1500">
                <a:cs typeface="Arial" pitchFamily="34" charset="0"/>
              </a:endParaRPr>
            </a:p>
          </p:txBody>
        </p:sp>
        <p:sp>
          <p:nvSpPr>
            <p:cNvPr id="87053" name="Text Box 8"/>
            <p:cNvSpPr txBox="1">
              <a:spLocks noChangeArrowheads="1"/>
            </p:cNvSpPr>
            <p:nvPr/>
          </p:nvSpPr>
          <p:spPr bwMode="auto">
            <a:xfrm>
              <a:off x="2201" y="6005"/>
              <a:ext cx="2325" cy="446"/>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Interstitial Cells </a:t>
              </a:r>
              <a:endParaRPr lang="en-US" sz="1500">
                <a:cs typeface="Arial" pitchFamily="34" charset="0"/>
              </a:endParaRPr>
            </a:p>
          </p:txBody>
        </p:sp>
        <p:sp>
          <p:nvSpPr>
            <p:cNvPr id="87054" name="Text Box 9"/>
            <p:cNvSpPr txBox="1">
              <a:spLocks noChangeArrowheads="1"/>
            </p:cNvSpPr>
            <p:nvPr/>
          </p:nvSpPr>
          <p:spPr bwMode="auto">
            <a:xfrm>
              <a:off x="7751" y="7259"/>
              <a:ext cx="2775" cy="704"/>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Matures the sperm </a:t>
              </a:r>
            </a:p>
            <a:p>
              <a:pPr algn="ctr"/>
              <a:r>
                <a:rPr lang="en-US" sz="1500" b="1">
                  <a:cs typeface="Arial" pitchFamily="34" charset="0"/>
                </a:rPr>
                <a:t>(makes it motile)</a:t>
              </a:r>
              <a:endParaRPr lang="en-US" sz="1500">
                <a:cs typeface="Arial" pitchFamily="34" charset="0"/>
              </a:endParaRPr>
            </a:p>
          </p:txBody>
        </p:sp>
        <p:sp>
          <p:nvSpPr>
            <p:cNvPr id="87055" name="Text Box 10"/>
            <p:cNvSpPr txBox="1">
              <a:spLocks noChangeArrowheads="1"/>
            </p:cNvSpPr>
            <p:nvPr/>
          </p:nvSpPr>
          <p:spPr bwMode="auto">
            <a:xfrm>
              <a:off x="1301" y="7670"/>
              <a:ext cx="2100" cy="682"/>
            </a:xfrm>
            <a:prstGeom prst="rect">
              <a:avLst/>
            </a:prstGeom>
            <a:solidFill>
              <a:srgbClr val="FFFFFF"/>
            </a:solidFill>
            <a:ln w="9525">
              <a:solidFill>
                <a:srgbClr val="000000"/>
              </a:solidFill>
              <a:miter lim="800000"/>
              <a:headEnd/>
              <a:tailEnd/>
            </a:ln>
          </p:spPr>
          <p:txBody>
            <a:bodyPr/>
            <a:lstStyle/>
            <a:p>
              <a:pPr algn="ctr"/>
              <a:r>
                <a:rPr lang="en-US" sz="1500" b="1">
                  <a:cs typeface="Arial" pitchFamily="34" charset="0"/>
                </a:rPr>
                <a:t>Sperm production</a:t>
              </a:r>
              <a:endParaRPr lang="en-US" sz="1500">
                <a:cs typeface="Arial" pitchFamily="34" charset="0"/>
              </a:endParaRPr>
            </a:p>
          </p:txBody>
        </p:sp>
        <p:sp>
          <p:nvSpPr>
            <p:cNvPr id="87056" name="Text Box 11"/>
            <p:cNvSpPr txBox="1">
              <a:spLocks noChangeArrowheads="1"/>
            </p:cNvSpPr>
            <p:nvPr/>
          </p:nvSpPr>
          <p:spPr bwMode="auto">
            <a:xfrm>
              <a:off x="3776" y="7670"/>
              <a:ext cx="2550" cy="1411"/>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2</a:t>
              </a:r>
              <a:r>
                <a:rPr lang="en-US" sz="1500" b="1" baseline="30000">
                  <a:cs typeface="Arial" pitchFamily="34" charset="0"/>
                </a:rPr>
                <a:t>o</a:t>
              </a:r>
              <a:r>
                <a:rPr lang="en-US" sz="1500" b="1">
                  <a:cs typeface="Arial" pitchFamily="34" charset="0"/>
                </a:rPr>
                <a:t>  sex characteristics</a:t>
              </a:r>
            </a:p>
            <a:p>
              <a:pPr algn="ctr">
                <a:spcAft>
                  <a:spcPts val="1000"/>
                </a:spcAft>
              </a:pPr>
              <a:r>
                <a:rPr lang="en-US" sz="1500">
                  <a:cs typeface="Arial" pitchFamily="34" charset="0"/>
                </a:rPr>
                <a:t>deep voice, body hair, more muscle, libido…</a:t>
              </a:r>
            </a:p>
          </p:txBody>
        </p:sp>
        <p:sp>
          <p:nvSpPr>
            <p:cNvPr id="87057" name="Line 12"/>
            <p:cNvSpPr>
              <a:spLocks noChangeShapeType="1"/>
            </p:cNvSpPr>
            <p:nvPr/>
          </p:nvSpPr>
          <p:spPr bwMode="auto">
            <a:xfrm>
              <a:off x="5426" y="3431"/>
              <a:ext cx="0" cy="306"/>
            </a:xfrm>
            <a:prstGeom prst="line">
              <a:avLst/>
            </a:prstGeom>
            <a:noFill/>
            <a:ln w="9525">
              <a:solidFill>
                <a:srgbClr val="000000"/>
              </a:solidFill>
              <a:round/>
              <a:headEnd/>
              <a:tailEnd type="triangle" w="med" len="med"/>
            </a:ln>
          </p:spPr>
          <p:txBody>
            <a:bodyPr/>
            <a:lstStyle/>
            <a:p>
              <a:endParaRPr lang="en-CA"/>
            </a:p>
          </p:txBody>
        </p:sp>
        <p:sp>
          <p:nvSpPr>
            <p:cNvPr id="87058" name="Line 13"/>
            <p:cNvSpPr>
              <a:spLocks noChangeShapeType="1"/>
            </p:cNvSpPr>
            <p:nvPr/>
          </p:nvSpPr>
          <p:spPr bwMode="auto">
            <a:xfrm flipH="1">
              <a:off x="3851" y="4524"/>
              <a:ext cx="1518" cy="379"/>
            </a:xfrm>
            <a:prstGeom prst="line">
              <a:avLst/>
            </a:prstGeom>
            <a:noFill/>
            <a:ln w="9525">
              <a:solidFill>
                <a:srgbClr val="000000"/>
              </a:solidFill>
              <a:round/>
              <a:headEnd/>
              <a:tailEnd type="triangle" w="med" len="med"/>
            </a:ln>
          </p:spPr>
          <p:txBody>
            <a:bodyPr/>
            <a:lstStyle/>
            <a:p>
              <a:endParaRPr lang="en-CA"/>
            </a:p>
          </p:txBody>
        </p:sp>
        <p:sp>
          <p:nvSpPr>
            <p:cNvPr id="87059" name="Line 14"/>
            <p:cNvSpPr>
              <a:spLocks noChangeShapeType="1"/>
            </p:cNvSpPr>
            <p:nvPr/>
          </p:nvSpPr>
          <p:spPr bwMode="auto">
            <a:xfrm>
              <a:off x="5551" y="4524"/>
              <a:ext cx="2425" cy="379"/>
            </a:xfrm>
            <a:prstGeom prst="line">
              <a:avLst/>
            </a:prstGeom>
            <a:noFill/>
            <a:ln w="9525">
              <a:solidFill>
                <a:srgbClr val="000000"/>
              </a:solidFill>
              <a:round/>
              <a:headEnd/>
              <a:tailEnd type="triangle" w="med" len="med"/>
            </a:ln>
          </p:spPr>
          <p:txBody>
            <a:bodyPr/>
            <a:lstStyle/>
            <a:p>
              <a:endParaRPr lang="en-CA"/>
            </a:p>
          </p:txBody>
        </p:sp>
        <p:sp>
          <p:nvSpPr>
            <p:cNvPr id="87060" name="Line 15"/>
            <p:cNvSpPr>
              <a:spLocks noChangeShapeType="1"/>
            </p:cNvSpPr>
            <p:nvPr/>
          </p:nvSpPr>
          <p:spPr bwMode="auto">
            <a:xfrm>
              <a:off x="9101" y="5617"/>
              <a:ext cx="0" cy="408"/>
            </a:xfrm>
            <a:prstGeom prst="line">
              <a:avLst/>
            </a:prstGeom>
            <a:noFill/>
            <a:ln w="9525">
              <a:solidFill>
                <a:srgbClr val="000000"/>
              </a:solidFill>
              <a:round/>
              <a:headEnd/>
              <a:tailEnd type="triangle" w="med" len="med"/>
            </a:ln>
          </p:spPr>
          <p:txBody>
            <a:bodyPr/>
            <a:lstStyle/>
            <a:p>
              <a:endParaRPr lang="en-CA"/>
            </a:p>
          </p:txBody>
        </p:sp>
        <p:sp>
          <p:nvSpPr>
            <p:cNvPr id="87061" name="Line 16"/>
            <p:cNvSpPr>
              <a:spLocks noChangeShapeType="1"/>
            </p:cNvSpPr>
            <p:nvPr/>
          </p:nvSpPr>
          <p:spPr bwMode="auto">
            <a:xfrm>
              <a:off x="3251" y="5617"/>
              <a:ext cx="0" cy="408"/>
            </a:xfrm>
            <a:prstGeom prst="line">
              <a:avLst/>
            </a:prstGeom>
            <a:noFill/>
            <a:ln w="9525">
              <a:solidFill>
                <a:srgbClr val="000000"/>
              </a:solidFill>
              <a:round/>
              <a:headEnd/>
              <a:tailEnd type="triangle" w="med" len="med"/>
            </a:ln>
          </p:spPr>
          <p:txBody>
            <a:bodyPr/>
            <a:lstStyle/>
            <a:p>
              <a:endParaRPr lang="en-CA"/>
            </a:p>
          </p:txBody>
        </p:sp>
        <p:sp>
          <p:nvSpPr>
            <p:cNvPr id="87062" name="Line 17"/>
            <p:cNvSpPr>
              <a:spLocks noChangeShapeType="1"/>
            </p:cNvSpPr>
            <p:nvPr/>
          </p:nvSpPr>
          <p:spPr bwMode="auto">
            <a:xfrm flipH="1">
              <a:off x="2501" y="7146"/>
              <a:ext cx="450" cy="510"/>
            </a:xfrm>
            <a:prstGeom prst="line">
              <a:avLst/>
            </a:prstGeom>
            <a:noFill/>
            <a:ln w="9525">
              <a:solidFill>
                <a:srgbClr val="000000"/>
              </a:solidFill>
              <a:round/>
              <a:headEnd/>
              <a:tailEnd type="triangle" w="med" len="med"/>
            </a:ln>
          </p:spPr>
          <p:txBody>
            <a:bodyPr/>
            <a:lstStyle/>
            <a:p>
              <a:endParaRPr lang="en-CA"/>
            </a:p>
          </p:txBody>
        </p:sp>
        <p:sp>
          <p:nvSpPr>
            <p:cNvPr id="87063" name="Line 18"/>
            <p:cNvSpPr>
              <a:spLocks noChangeShapeType="1"/>
            </p:cNvSpPr>
            <p:nvPr/>
          </p:nvSpPr>
          <p:spPr bwMode="auto">
            <a:xfrm>
              <a:off x="3551" y="7146"/>
              <a:ext cx="1088" cy="477"/>
            </a:xfrm>
            <a:prstGeom prst="line">
              <a:avLst/>
            </a:prstGeom>
            <a:noFill/>
            <a:ln w="9525">
              <a:solidFill>
                <a:srgbClr val="000000"/>
              </a:solidFill>
              <a:round/>
              <a:headEnd/>
              <a:tailEnd type="triangle" w="med" len="med"/>
            </a:ln>
          </p:spPr>
          <p:txBody>
            <a:bodyPr/>
            <a:lstStyle/>
            <a:p>
              <a:endParaRPr lang="en-CA"/>
            </a:p>
          </p:txBody>
        </p:sp>
        <p:sp>
          <p:nvSpPr>
            <p:cNvPr id="87064" name="Text Box 19"/>
            <p:cNvSpPr txBox="1">
              <a:spLocks noChangeArrowheads="1"/>
            </p:cNvSpPr>
            <p:nvPr/>
          </p:nvSpPr>
          <p:spPr bwMode="auto">
            <a:xfrm>
              <a:off x="2501" y="6738"/>
              <a:ext cx="1650" cy="510"/>
            </a:xfrm>
            <a:prstGeom prst="rect">
              <a:avLst/>
            </a:prstGeom>
            <a:solidFill>
              <a:srgbClr val="FFFFFF"/>
            </a:solidFill>
            <a:ln w="9525">
              <a:solidFill>
                <a:srgbClr val="000000"/>
              </a:solidFill>
              <a:miter lim="800000"/>
              <a:headEnd/>
              <a:tailEnd/>
            </a:ln>
          </p:spPr>
          <p:txBody>
            <a:bodyPr/>
            <a:lstStyle/>
            <a:p>
              <a:pPr algn="ctr">
                <a:spcAft>
                  <a:spcPts val="1000"/>
                </a:spcAft>
              </a:pPr>
              <a:r>
                <a:rPr lang="en-US" sz="1500" b="1">
                  <a:cs typeface="Arial" pitchFamily="34" charset="0"/>
                </a:rPr>
                <a:t>Testosterone</a:t>
              </a:r>
              <a:endParaRPr lang="en-US" sz="1500">
                <a:cs typeface="Arial" pitchFamily="34" charset="0"/>
              </a:endParaRPr>
            </a:p>
          </p:txBody>
        </p:sp>
        <p:sp>
          <p:nvSpPr>
            <p:cNvPr id="87065" name="Line 20"/>
            <p:cNvSpPr>
              <a:spLocks noChangeShapeType="1"/>
            </p:cNvSpPr>
            <p:nvPr/>
          </p:nvSpPr>
          <p:spPr bwMode="auto">
            <a:xfrm>
              <a:off x="3251" y="6433"/>
              <a:ext cx="0" cy="306"/>
            </a:xfrm>
            <a:prstGeom prst="line">
              <a:avLst/>
            </a:prstGeom>
            <a:noFill/>
            <a:ln w="9525">
              <a:solidFill>
                <a:srgbClr val="000000"/>
              </a:solidFill>
              <a:round/>
              <a:headEnd/>
              <a:tailEnd type="triangle" w="med" len="med"/>
            </a:ln>
          </p:spPr>
          <p:txBody>
            <a:bodyPr/>
            <a:lstStyle/>
            <a:p>
              <a:endParaRPr lang="en-CA"/>
            </a:p>
          </p:txBody>
        </p:sp>
        <p:sp>
          <p:nvSpPr>
            <p:cNvPr id="87066" name="Freeform 21"/>
            <p:cNvSpPr>
              <a:spLocks/>
            </p:cNvSpPr>
            <p:nvPr/>
          </p:nvSpPr>
          <p:spPr bwMode="auto">
            <a:xfrm>
              <a:off x="701" y="3340"/>
              <a:ext cx="3208" cy="3646"/>
            </a:xfrm>
            <a:custGeom>
              <a:avLst/>
              <a:gdLst>
                <a:gd name="T0" fmla="*/ 1819 w 3025"/>
                <a:gd name="T1" fmla="*/ 3803 h 3570"/>
                <a:gd name="T2" fmla="*/ 298 w 3025"/>
                <a:gd name="T3" fmla="*/ 2172 h 3570"/>
                <a:gd name="T4" fmla="*/ 3608 w 3025"/>
                <a:gd name="T5" fmla="*/ 0 h 3570"/>
                <a:gd name="T6" fmla="*/ 0 60000 65536"/>
                <a:gd name="T7" fmla="*/ 0 60000 65536"/>
                <a:gd name="T8" fmla="*/ 0 60000 65536"/>
                <a:gd name="T9" fmla="*/ 0 w 3025"/>
                <a:gd name="T10" fmla="*/ 0 h 3570"/>
                <a:gd name="T11" fmla="*/ 3025 w 3025"/>
                <a:gd name="T12" fmla="*/ 3570 h 3570"/>
              </a:gdLst>
              <a:ahLst/>
              <a:cxnLst>
                <a:cxn ang="T6">
                  <a:pos x="T0" y="T1"/>
                </a:cxn>
                <a:cxn ang="T7">
                  <a:pos x="T2" y="T3"/>
                </a:cxn>
                <a:cxn ang="T8">
                  <a:pos x="T4" y="T5"/>
                </a:cxn>
              </a:cxnLst>
              <a:rect l="T9" t="T10" r="T11" b="T12"/>
              <a:pathLst>
                <a:path w="3025" h="3570">
                  <a:moveTo>
                    <a:pt x="1525" y="3570"/>
                  </a:moveTo>
                  <a:cubicBezTo>
                    <a:pt x="762" y="3102"/>
                    <a:pt x="0" y="2635"/>
                    <a:pt x="250" y="2040"/>
                  </a:cubicBezTo>
                  <a:cubicBezTo>
                    <a:pt x="500" y="1445"/>
                    <a:pt x="1762" y="722"/>
                    <a:pt x="3025" y="0"/>
                  </a:cubicBezTo>
                </a:path>
              </a:pathLst>
            </a:custGeom>
            <a:noFill/>
            <a:ln w="19050">
              <a:solidFill>
                <a:srgbClr val="000000"/>
              </a:solidFill>
              <a:round/>
              <a:headEnd/>
              <a:tailEnd type="triangle" w="med" len="med"/>
            </a:ln>
          </p:spPr>
          <p:txBody>
            <a:bodyPr/>
            <a:lstStyle/>
            <a:p>
              <a:endParaRPr lang="en-CA"/>
            </a:p>
          </p:txBody>
        </p:sp>
      </p:grpSp>
      <p:sp>
        <p:nvSpPr>
          <p:cNvPr id="87046" name="Text Box 9"/>
          <p:cNvSpPr txBox="1">
            <a:spLocks noChangeArrowheads="1"/>
          </p:cNvSpPr>
          <p:nvPr/>
        </p:nvSpPr>
        <p:spPr bwMode="auto">
          <a:xfrm>
            <a:off x="6324600" y="4191000"/>
            <a:ext cx="2317750" cy="588963"/>
          </a:xfrm>
          <a:prstGeom prst="rect">
            <a:avLst/>
          </a:prstGeom>
          <a:solidFill>
            <a:srgbClr val="FFFFFF"/>
          </a:solidFill>
          <a:ln w="9525">
            <a:solidFill>
              <a:srgbClr val="000000"/>
            </a:solidFill>
            <a:miter lim="800000"/>
            <a:headEnd/>
            <a:tailEnd/>
          </a:ln>
        </p:spPr>
        <p:txBody>
          <a:bodyPr/>
          <a:lstStyle/>
          <a:p>
            <a:pPr algn="ctr"/>
            <a:r>
              <a:rPr lang="en-US" sz="1600" b="1">
                <a:cs typeface="Arial" pitchFamily="34" charset="0"/>
              </a:rPr>
              <a:t>Epidydimis</a:t>
            </a:r>
            <a:endParaRPr lang="en-US" sz="1600">
              <a:cs typeface="Arial" pitchFamily="34" charset="0"/>
            </a:endParaRPr>
          </a:p>
        </p:txBody>
      </p:sp>
      <p:sp>
        <p:nvSpPr>
          <p:cNvPr id="87047" name="Line 15"/>
          <p:cNvSpPr>
            <a:spLocks noChangeShapeType="1"/>
          </p:cNvSpPr>
          <p:nvPr/>
        </p:nvSpPr>
        <p:spPr bwMode="auto">
          <a:xfrm>
            <a:off x="7467600" y="4800600"/>
            <a:ext cx="0" cy="341313"/>
          </a:xfrm>
          <a:prstGeom prst="line">
            <a:avLst/>
          </a:prstGeom>
          <a:noFill/>
          <a:ln w="9525">
            <a:solidFill>
              <a:srgbClr val="000000"/>
            </a:solidFill>
            <a:round/>
            <a:headEnd/>
            <a:tailEnd type="triangle" w="med" len="med"/>
          </a:ln>
        </p:spPr>
        <p:txBody>
          <a:bodyPr/>
          <a:lstStyle/>
          <a:p>
            <a:endParaRPr lang="en-CA"/>
          </a:p>
        </p:txBody>
      </p:sp>
      <p:sp>
        <p:nvSpPr>
          <p:cNvPr id="28" name="Horizontal Scroll 27"/>
          <p:cNvSpPr/>
          <p:nvPr/>
        </p:nvSpPr>
        <p:spPr>
          <a:xfrm>
            <a:off x="228600" y="2667000"/>
            <a:ext cx="2133600" cy="838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sz="1400" b="1" dirty="0">
                <a:solidFill>
                  <a:srgbClr val="FFFF00"/>
                </a:solidFill>
                <a:effectLst>
                  <a:outerShdw blurRad="38100" dist="38100" dir="2700000" algn="tl">
                    <a:srgbClr val="000000">
                      <a:alpha val="43137"/>
                    </a:srgbClr>
                  </a:outerShdw>
                </a:effectLst>
                <a:latin typeface="Arial" pitchFamily="34" charset="0"/>
                <a:cs typeface="Arial" pitchFamily="34" charset="0"/>
              </a:rPr>
              <a:t>Teens have a </a:t>
            </a:r>
            <a:r>
              <a:rPr lang="en-CA" sz="1400" b="1" u="sng" dirty="0">
                <a:solidFill>
                  <a:srgbClr val="FFFF00"/>
                </a:solidFill>
                <a:effectLst>
                  <a:outerShdw blurRad="38100" dist="38100" dir="2700000" algn="tl">
                    <a:srgbClr val="000000">
                      <a:alpha val="43137"/>
                    </a:srgbClr>
                  </a:outerShdw>
                </a:effectLst>
                <a:latin typeface="Arial" pitchFamily="34" charset="0"/>
                <a:cs typeface="Arial" pitchFamily="34" charset="0"/>
              </a:rPr>
              <a:t>L</a:t>
            </a:r>
            <a:r>
              <a:rPr lang="en-CA" sz="1400" b="1" dirty="0">
                <a:solidFill>
                  <a:srgbClr val="FFFF00"/>
                </a:solidFill>
                <a:effectLst>
                  <a:outerShdw blurRad="38100" dist="38100" dir="2700000" algn="tl">
                    <a:srgbClr val="000000">
                      <a:alpha val="43137"/>
                    </a:srgbClr>
                  </a:outerShdw>
                </a:effectLst>
                <a:latin typeface="Arial" pitchFamily="34" charset="0"/>
                <a:cs typeface="Arial" pitchFamily="34" charset="0"/>
              </a:rPr>
              <a:t>ove </a:t>
            </a:r>
            <a:r>
              <a:rPr lang="en-CA" sz="1400" b="1" u="sng" dirty="0">
                <a:solidFill>
                  <a:srgbClr val="FFFF00"/>
                </a:solidFill>
                <a:effectLst>
                  <a:outerShdw blurRad="38100" dist="38100" dir="2700000" algn="tl">
                    <a:srgbClr val="000000">
                      <a:alpha val="43137"/>
                    </a:srgbClr>
                  </a:outerShdw>
                </a:effectLst>
                <a:latin typeface="Arial" pitchFamily="34" charset="0"/>
                <a:cs typeface="Arial" pitchFamily="34" charset="0"/>
              </a:rPr>
              <a:t>H</a:t>
            </a:r>
            <a:r>
              <a:rPr lang="en-CA" sz="1400" b="1" dirty="0">
                <a:solidFill>
                  <a:srgbClr val="FFFF00"/>
                </a:solidFill>
                <a:effectLst>
                  <a:outerShdw blurRad="38100" dist="38100" dir="2700000" algn="tl">
                    <a:srgbClr val="000000">
                      <a:alpha val="43137"/>
                    </a:srgbClr>
                  </a:outerShdw>
                </a:effectLst>
                <a:latin typeface="Arial" pitchFamily="34" charset="0"/>
                <a:cs typeface="Arial" pitchFamily="34" charset="0"/>
              </a:rPr>
              <a:t>ate relationship with testosterone</a:t>
            </a:r>
            <a:endParaRPr lang="en-US" sz="1400" b="1" dirty="0">
              <a:solidFill>
                <a:srgbClr val="FFFF00"/>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Rectangle 26"/>
          <p:cNvSpPr/>
          <p:nvPr/>
        </p:nvSpPr>
        <p:spPr>
          <a:xfrm>
            <a:off x="1219200" y="111204"/>
            <a:ext cx="7696200" cy="646331"/>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3600" b="1" dirty="0">
                <a:ln w="10541" cmpd="sng">
                  <a:solidFill>
                    <a:schemeClr val="accent1">
                      <a:shade val="88000"/>
                      <a:satMod val="110000"/>
                    </a:schemeClr>
                  </a:solidFill>
                  <a:prstDash val="solid"/>
                </a:ln>
                <a:solidFill>
                  <a:srgbClr val="0070C0"/>
                </a:solidFill>
              </a:rPr>
              <a:t>HOMEOSTATIC REGULATION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111204"/>
            <a:ext cx="76962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90115" name="Picture 3" descr="http://teambodacious.com/male_symbol.gif"/>
          <p:cNvPicPr>
            <a:picLocks noChangeAspect="1" noChangeArrowheads="1"/>
          </p:cNvPicPr>
          <p:nvPr/>
        </p:nvPicPr>
        <p:blipFill>
          <a:blip r:embed="rId2" cstate="print">
            <a:lum bright="-10000" contrast="20000"/>
          </a:blip>
          <a:srcRect/>
          <a:stretch>
            <a:fillRect/>
          </a:stretch>
        </p:blipFill>
        <p:spPr bwMode="auto">
          <a:xfrm>
            <a:off x="685800" y="228600"/>
            <a:ext cx="776288" cy="936625"/>
          </a:xfrm>
          <a:prstGeom prst="rect">
            <a:avLst/>
          </a:prstGeom>
          <a:noFill/>
          <a:ln w="9525">
            <a:noFill/>
            <a:miter lim="800000"/>
            <a:headEnd/>
            <a:tailEnd/>
          </a:ln>
        </p:spPr>
      </p:pic>
      <p:pic>
        <p:nvPicPr>
          <p:cNvPr id="90116" name="Picture 2" descr="http://i104.photobucket.com/albums/m174/froglet81/sperm.jpg"/>
          <p:cNvPicPr>
            <a:picLocks noChangeAspect="1" noChangeArrowheads="1"/>
          </p:cNvPicPr>
          <p:nvPr/>
        </p:nvPicPr>
        <p:blipFill>
          <a:blip r:embed="rId3" cstate="print"/>
          <a:srcRect/>
          <a:stretch>
            <a:fillRect/>
          </a:stretch>
        </p:blipFill>
        <p:spPr bwMode="auto">
          <a:xfrm>
            <a:off x="1828800" y="990600"/>
            <a:ext cx="5562600" cy="563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11204"/>
            <a:ext cx="8229600" cy="1015663"/>
          </a:xfrm>
          <a:prstGeom prst="rect">
            <a:avLst/>
          </a:prstGeom>
          <a:noFill/>
          <a:effectLst>
            <a:glow rad="228600">
              <a:schemeClr val="accent5">
                <a:satMod val="175000"/>
                <a:alpha val="40000"/>
              </a:schemeClr>
            </a:glow>
          </a:effectLst>
        </p:spPr>
        <p:txBody>
          <a:bodyPr>
            <a:spAutoFit/>
          </a:bodyPr>
          <a:lstStyle/>
          <a:p>
            <a:pPr algn="ctr" fontAlgn="auto">
              <a:spcBef>
                <a:spcPts val="0"/>
              </a:spcBef>
              <a:spcAft>
                <a:spcPts val="0"/>
              </a:spcAft>
              <a:defRPr/>
            </a:pPr>
            <a:r>
              <a:rPr lang="en-US" sz="6000" b="1" dirty="0">
                <a:ln w="10541" cmpd="sng">
                  <a:solidFill>
                    <a:schemeClr val="accent1">
                      <a:shade val="88000"/>
                      <a:satMod val="110000"/>
                    </a:schemeClr>
                  </a:solidFill>
                  <a:prstDash val="solid"/>
                </a:ln>
                <a:solidFill>
                  <a:srgbClr val="0070C0"/>
                </a:solidFill>
                <a:latin typeface="+mn-lt"/>
                <a:ea typeface="+mn-ea"/>
              </a:rPr>
              <a:t>MALE REPRODUCTION</a:t>
            </a:r>
          </a:p>
        </p:txBody>
      </p:sp>
      <p:pic>
        <p:nvPicPr>
          <p:cNvPr id="91139" name="Picture 2" descr="http://www.funnytimes.com/archives/files/art/19961211.jpg"/>
          <p:cNvPicPr>
            <a:picLocks noChangeAspect="1" noChangeArrowheads="1"/>
          </p:cNvPicPr>
          <p:nvPr/>
        </p:nvPicPr>
        <p:blipFill>
          <a:blip r:embed="rId2" cstate="print"/>
          <a:srcRect/>
          <a:stretch>
            <a:fillRect/>
          </a:stretch>
        </p:blipFill>
        <p:spPr bwMode="auto">
          <a:xfrm>
            <a:off x="990600" y="990600"/>
            <a:ext cx="7086600" cy="5635625"/>
          </a:xfrm>
          <a:prstGeom prst="rect">
            <a:avLst/>
          </a:prstGeom>
          <a:noFill/>
          <a:ln w="9525">
            <a:noFill/>
            <a:miter lim="800000"/>
            <a:headEnd/>
            <a:tailEnd/>
          </a:ln>
        </p:spPr>
      </p:pic>
      <p:pic>
        <p:nvPicPr>
          <p:cNvPr id="91140" name="Picture 5" descr="http://teambodacious.com/male_symbol.gif"/>
          <p:cNvPicPr>
            <a:picLocks noChangeAspect="1" noChangeArrowheads="1"/>
          </p:cNvPicPr>
          <p:nvPr/>
        </p:nvPicPr>
        <p:blipFill>
          <a:blip r:embed="rId3" cstate="print">
            <a:lum bright="-10000" contrast="20000"/>
          </a:blip>
          <a:srcRect/>
          <a:stretch>
            <a:fillRect/>
          </a:stretch>
        </p:blipFill>
        <p:spPr bwMode="auto">
          <a:xfrm>
            <a:off x="381000" y="152400"/>
            <a:ext cx="776288"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04800" y="1219200"/>
          <a:ext cx="8534400" cy="5292724"/>
        </p:xfrm>
        <a:graphic>
          <a:graphicData uri="http://schemas.openxmlformats.org/drawingml/2006/table">
            <a:tbl>
              <a:tblPr firstRow="1" bandRow="1">
                <a:tableStyleId>{073A0DAA-6AF3-43AB-8588-CEC1D06C72B9}</a:tableStyleId>
              </a:tblPr>
              <a:tblGrid>
                <a:gridCol w="735724"/>
                <a:gridCol w="6198477"/>
                <a:gridCol w="1600199"/>
              </a:tblGrid>
              <a:tr h="384878">
                <a:tc>
                  <a:txBody>
                    <a:bodyPr/>
                    <a:lstStyle/>
                    <a:p>
                      <a:pPr algn="ctr"/>
                      <a:r>
                        <a:rPr lang="en-CA" sz="1800" dirty="0" smtClean="0"/>
                        <a:t>#</a:t>
                      </a:r>
                      <a:endParaRPr lang="en-US" sz="1800" dirty="0"/>
                    </a:p>
                  </a:txBody>
                  <a:tcPr marT="45725" marB="45725"/>
                </a:tc>
                <a:tc>
                  <a:txBody>
                    <a:bodyPr/>
                    <a:lstStyle/>
                    <a:p>
                      <a:pPr algn="ctr"/>
                      <a:r>
                        <a:rPr lang="en-CA" sz="1800" dirty="0" smtClean="0"/>
                        <a:t>Learning Outcome</a:t>
                      </a:r>
                      <a:endParaRPr lang="en-US" sz="1800" dirty="0"/>
                    </a:p>
                  </a:txBody>
                  <a:tcPr marT="45725" marB="45725"/>
                </a:tc>
                <a:tc>
                  <a:txBody>
                    <a:bodyPr/>
                    <a:lstStyle/>
                    <a:p>
                      <a:pPr algn="ctr"/>
                      <a:r>
                        <a:rPr lang="en-CA" sz="1800" dirty="0" smtClean="0"/>
                        <a:t>Text Pages</a:t>
                      </a:r>
                      <a:endParaRPr lang="en-US" sz="1800" dirty="0"/>
                    </a:p>
                  </a:txBody>
                  <a:tcPr marT="45725" marB="45725"/>
                </a:tc>
              </a:tr>
              <a:tr h="1432725">
                <a:tc>
                  <a:txBody>
                    <a:bodyPr/>
                    <a:lstStyle/>
                    <a:p>
                      <a:r>
                        <a:rPr lang="en-CA" sz="1800" dirty="0" smtClean="0">
                          <a:latin typeface="Arial" pitchFamily="34" charset="0"/>
                          <a:cs typeface="Arial" pitchFamily="34" charset="0"/>
                        </a:rPr>
                        <a:t>P7</a:t>
                      </a:r>
                      <a:endParaRPr lang="en-US" sz="1800" dirty="0">
                        <a:latin typeface="Arial" pitchFamily="34" charset="0"/>
                        <a:cs typeface="Arial" pitchFamily="34" charset="0"/>
                      </a:endParaRPr>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baseline="0" dirty="0" smtClean="0">
                          <a:solidFill>
                            <a:schemeClr val="dk1"/>
                          </a:solidFill>
                          <a:latin typeface="Arial" pitchFamily="34" charset="0"/>
                          <a:ea typeface="+mn-ea"/>
                          <a:cs typeface="Arial" pitchFamily="34" charset="0"/>
                        </a:rPr>
                        <a:t>Identify and give a function for each of the following:  ovaries (follicles and corpus </a:t>
                      </a:r>
                      <a:r>
                        <a:rPr lang="en-US" sz="2200" kern="1200" baseline="0" dirty="0" err="1" smtClean="0">
                          <a:solidFill>
                            <a:schemeClr val="dk1"/>
                          </a:solidFill>
                          <a:latin typeface="Arial" pitchFamily="34" charset="0"/>
                          <a:ea typeface="+mn-ea"/>
                          <a:cs typeface="Arial" pitchFamily="34" charset="0"/>
                        </a:rPr>
                        <a:t>luteum</a:t>
                      </a:r>
                      <a:r>
                        <a:rPr lang="en-US" sz="2200" kern="1200" baseline="0" dirty="0" smtClean="0">
                          <a:solidFill>
                            <a:schemeClr val="dk1"/>
                          </a:solidFill>
                          <a:latin typeface="Arial" pitchFamily="34" charset="0"/>
                          <a:ea typeface="+mn-ea"/>
                          <a:cs typeface="Arial" pitchFamily="34" charset="0"/>
                        </a:rPr>
                        <a:t>), oviducts (fallopian tubes), uterus, cervix, vagina, clitoris.</a:t>
                      </a:r>
                      <a:endParaRPr lang="en-US" sz="2200" dirty="0">
                        <a:latin typeface="Arial" pitchFamily="34" charset="0"/>
                        <a:cs typeface="Arial" pitchFamily="34" charset="0"/>
                      </a:endParaRPr>
                    </a:p>
                  </a:txBody>
                  <a:tcPr marT="45725" marB="45725"/>
                </a:tc>
                <a:tc>
                  <a:txBody>
                    <a:bodyPr/>
                    <a:lstStyle/>
                    <a:p>
                      <a:r>
                        <a:rPr lang="en-CA" sz="1800" dirty="0" smtClean="0">
                          <a:latin typeface="Arial" pitchFamily="34" charset="0"/>
                          <a:cs typeface="Arial" pitchFamily="34" charset="0"/>
                        </a:rPr>
                        <a:t>P. 418-419</a:t>
                      </a:r>
                      <a:endParaRPr lang="en-US" sz="1800" dirty="0">
                        <a:latin typeface="Arial" pitchFamily="34" charset="0"/>
                        <a:cs typeface="Arial" pitchFamily="34" charset="0"/>
                      </a:endParaRPr>
                    </a:p>
                  </a:txBody>
                  <a:tcPr marT="45725" marB="45725"/>
                </a:tc>
              </a:tr>
              <a:tr h="426769">
                <a:tc>
                  <a:txBody>
                    <a:bodyPr/>
                    <a:lstStyle/>
                    <a:p>
                      <a:r>
                        <a:rPr lang="en-CA" sz="1800" dirty="0" smtClean="0">
                          <a:latin typeface="Arial" pitchFamily="34" charset="0"/>
                          <a:cs typeface="Arial" pitchFamily="34" charset="0"/>
                        </a:rPr>
                        <a:t>P8</a:t>
                      </a:r>
                      <a:endParaRPr lang="en-US" sz="1800" dirty="0">
                        <a:latin typeface="Arial" pitchFamily="34" charset="0"/>
                        <a:cs typeface="Arial" pitchFamily="34" charset="0"/>
                      </a:endParaRPr>
                    </a:p>
                  </a:txBody>
                  <a:tcPr marT="45725" marB="45725"/>
                </a:tc>
                <a:tc>
                  <a:txBody>
                    <a:bodyPr/>
                    <a:lstStyle/>
                    <a:p>
                      <a:r>
                        <a:rPr lang="en-US" sz="2200" kern="1200" baseline="0" dirty="0" smtClean="0">
                          <a:solidFill>
                            <a:schemeClr val="dk1"/>
                          </a:solidFill>
                          <a:latin typeface="Arial" pitchFamily="34" charset="0"/>
                          <a:ea typeface="+mn-ea"/>
                          <a:cs typeface="Arial" pitchFamily="34" charset="0"/>
                        </a:rPr>
                        <a:t>Describe the functions of estrogen.</a:t>
                      </a:r>
                      <a:endParaRPr lang="en-US" sz="2200" dirty="0">
                        <a:latin typeface="Arial" pitchFamily="34" charset="0"/>
                        <a:cs typeface="Arial" pitchFamily="34" charset="0"/>
                      </a:endParaRPr>
                    </a:p>
                  </a:txBody>
                  <a:tcPr marT="45725" marB="45725"/>
                </a:tc>
                <a:tc>
                  <a:txBody>
                    <a:bodyPr/>
                    <a:lstStyle/>
                    <a:p>
                      <a:r>
                        <a:rPr lang="en-US" sz="1800" kern="1200" baseline="0" dirty="0" smtClean="0">
                          <a:solidFill>
                            <a:schemeClr val="dk1"/>
                          </a:solidFill>
                          <a:latin typeface="Arial" pitchFamily="34" charset="0"/>
                          <a:ea typeface="+mn-ea"/>
                          <a:cs typeface="Arial" pitchFamily="34" charset="0"/>
                        </a:rPr>
                        <a:t>P. 421-424</a:t>
                      </a:r>
                      <a:endParaRPr lang="en-US" sz="1800" dirty="0">
                        <a:latin typeface="Arial" pitchFamily="34" charset="0"/>
                        <a:cs typeface="Arial" pitchFamily="34" charset="0"/>
                      </a:endParaRPr>
                    </a:p>
                  </a:txBody>
                  <a:tcPr marT="45725" marB="45725"/>
                </a:tc>
              </a:tr>
              <a:tr h="762088">
                <a:tc>
                  <a:txBody>
                    <a:bodyPr/>
                    <a:lstStyle/>
                    <a:p>
                      <a:r>
                        <a:rPr lang="en-CA" sz="1800" dirty="0" smtClean="0">
                          <a:latin typeface="Arial" pitchFamily="34" charset="0"/>
                          <a:cs typeface="Arial" pitchFamily="34" charset="0"/>
                        </a:rPr>
                        <a:t>P9</a:t>
                      </a:r>
                      <a:endParaRPr lang="en-US" sz="1800" dirty="0">
                        <a:latin typeface="Arial" pitchFamily="34" charset="0"/>
                        <a:cs typeface="Arial" pitchFamily="34" charset="0"/>
                      </a:endParaRPr>
                    </a:p>
                  </a:txBody>
                  <a:tcPr marT="45725" marB="45725"/>
                </a:tc>
                <a:tc>
                  <a:txBody>
                    <a:bodyPr/>
                    <a:lstStyle/>
                    <a:p>
                      <a:r>
                        <a:rPr lang="en-US" sz="2200" kern="1200" baseline="0" dirty="0" smtClean="0">
                          <a:solidFill>
                            <a:schemeClr val="dk1"/>
                          </a:solidFill>
                          <a:latin typeface="Arial" pitchFamily="34" charset="0"/>
                          <a:ea typeface="+mn-ea"/>
                          <a:cs typeface="Arial" pitchFamily="34" charset="0"/>
                        </a:rPr>
                        <a:t>Describe the sequence of events in the ovarian and uterine cycles.</a:t>
                      </a:r>
                      <a:endParaRPr lang="en-US" sz="2200" dirty="0">
                        <a:latin typeface="Arial" pitchFamily="34" charset="0"/>
                        <a:cs typeface="Arial" pitchFamily="34" charset="0"/>
                      </a:endParaRPr>
                    </a:p>
                  </a:txBody>
                  <a:tcPr marT="45725" marB="45725"/>
                </a:tc>
                <a:tc>
                  <a:txBody>
                    <a:bodyPr/>
                    <a:lstStyle/>
                    <a:p>
                      <a:r>
                        <a:rPr lang="en-US" sz="1800" kern="1200" baseline="0" dirty="0" smtClean="0">
                          <a:solidFill>
                            <a:schemeClr val="dk1"/>
                          </a:solidFill>
                          <a:latin typeface="Arial" pitchFamily="34" charset="0"/>
                          <a:ea typeface="+mn-ea"/>
                          <a:cs typeface="Arial" pitchFamily="34" charset="0"/>
                        </a:rPr>
                        <a:t>P. 420-423</a:t>
                      </a:r>
                      <a:endParaRPr lang="en-US" sz="1800" dirty="0">
                        <a:latin typeface="Arial" pitchFamily="34" charset="0"/>
                        <a:cs typeface="Arial" pitchFamily="34" charset="0"/>
                      </a:endParaRPr>
                    </a:p>
                  </a:txBody>
                  <a:tcPr marT="45725" marB="45725"/>
                </a:tc>
              </a:tr>
              <a:tr h="762088">
                <a:tc>
                  <a:txBody>
                    <a:bodyPr/>
                    <a:lstStyle/>
                    <a:p>
                      <a:r>
                        <a:rPr lang="en-CA" sz="1800" dirty="0" smtClean="0">
                          <a:latin typeface="Arial" pitchFamily="34" charset="0"/>
                          <a:cs typeface="Arial" pitchFamily="34" charset="0"/>
                        </a:rPr>
                        <a:t>P10</a:t>
                      </a:r>
                      <a:endParaRPr lang="en-US" sz="1800" dirty="0">
                        <a:latin typeface="Arial" pitchFamily="34" charset="0"/>
                        <a:cs typeface="Arial" pitchFamily="34" charset="0"/>
                      </a:endParaRPr>
                    </a:p>
                  </a:txBody>
                  <a:tcPr marT="45725" marB="45725"/>
                </a:tc>
                <a:tc>
                  <a:txBody>
                    <a:bodyPr/>
                    <a:lstStyle/>
                    <a:p>
                      <a:r>
                        <a:rPr lang="en-US" sz="2200" kern="1200" baseline="0" dirty="0" smtClean="0">
                          <a:solidFill>
                            <a:schemeClr val="dk1"/>
                          </a:solidFill>
                          <a:latin typeface="Arial" pitchFamily="34" charset="0"/>
                          <a:ea typeface="+mn-ea"/>
                          <a:cs typeface="Arial" pitchFamily="34" charset="0"/>
                        </a:rPr>
                        <a:t>Demonstrate knowledge of the control of the ovarian and uterine cycles by hormones.</a:t>
                      </a:r>
                      <a:endParaRPr lang="en-US" sz="2200" dirty="0">
                        <a:latin typeface="Arial" pitchFamily="34" charset="0"/>
                        <a:cs typeface="Arial" pitchFamily="34" charset="0"/>
                      </a:endParaRPr>
                    </a:p>
                  </a:txBody>
                  <a:tcPr marT="45725" marB="45725"/>
                </a:tc>
                <a:tc>
                  <a:txBody>
                    <a:bodyPr/>
                    <a:lstStyle/>
                    <a:p>
                      <a:r>
                        <a:rPr lang="en-US" sz="1800" kern="1200" baseline="0" dirty="0" smtClean="0">
                          <a:solidFill>
                            <a:schemeClr val="dk1"/>
                          </a:solidFill>
                          <a:latin typeface="Arial" pitchFamily="34" charset="0"/>
                          <a:ea typeface="+mn-ea"/>
                          <a:cs typeface="Arial" pitchFamily="34" charset="0"/>
                        </a:rPr>
                        <a:t>P. 420-423</a:t>
                      </a:r>
                      <a:endParaRPr lang="en-US" sz="1800" dirty="0">
                        <a:latin typeface="Arial" pitchFamily="34" charset="0"/>
                        <a:cs typeface="Arial" pitchFamily="34" charset="0"/>
                      </a:endParaRPr>
                    </a:p>
                  </a:txBody>
                  <a:tcPr marT="45725" marB="45725"/>
                </a:tc>
              </a:tr>
              <a:tr h="762088">
                <a:tc>
                  <a:txBody>
                    <a:bodyPr/>
                    <a:lstStyle/>
                    <a:p>
                      <a:r>
                        <a:rPr lang="en-CA" sz="1800" dirty="0" smtClean="0">
                          <a:latin typeface="Arial" pitchFamily="34" charset="0"/>
                          <a:cs typeface="Arial" pitchFamily="34" charset="0"/>
                        </a:rPr>
                        <a:t>P11</a:t>
                      </a:r>
                      <a:endParaRPr lang="en-US" sz="1800" dirty="0">
                        <a:latin typeface="Arial" pitchFamily="34" charset="0"/>
                        <a:cs typeface="Arial" pitchFamily="34" charset="0"/>
                      </a:endParaRPr>
                    </a:p>
                  </a:txBody>
                  <a:tcPr marT="45725" marB="45725"/>
                </a:tc>
                <a:tc>
                  <a:txBody>
                    <a:bodyPr/>
                    <a:lstStyle/>
                    <a:p>
                      <a:r>
                        <a:rPr lang="en-US" sz="2200" kern="1200" baseline="0" dirty="0" smtClean="0">
                          <a:solidFill>
                            <a:schemeClr val="dk1"/>
                          </a:solidFill>
                          <a:latin typeface="Arial" pitchFamily="34" charset="0"/>
                          <a:ea typeface="+mn-ea"/>
                          <a:cs typeface="Arial" pitchFamily="34" charset="0"/>
                        </a:rPr>
                        <a:t>Demonstrate knowledge of a positive feedback mechanism involving </a:t>
                      </a:r>
                      <a:r>
                        <a:rPr lang="en-US" sz="2200" kern="1200" baseline="0" dirty="0" err="1" smtClean="0">
                          <a:solidFill>
                            <a:schemeClr val="dk1"/>
                          </a:solidFill>
                          <a:latin typeface="Arial" pitchFamily="34" charset="0"/>
                          <a:ea typeface="+mn-ea"/>
                          <a:cs typeface="Arial" pitchFamily="34" charset="0"/>
                        </a:rPr>
                        <a:t>oxytocin</a:t>
                      </a:r>
                      <a:r>
                        <a:rPr lang="en-US" sz="2200" kern="1200" baseline="0" dirty="0" smtClean="0">
                          <a:solidFill>
                            <a:schemeClr val="dk1"/>
                          </a:solidFill>
                          <a:latin typeface="Arial" pitchFamily="34" charset="0"/>
                          <a:ea typeface="+mn-ea"/>
                          <a:cs typeface="Arial" pitchFamily="34" charset="0"/>
                        </a:rPr>
                        <a:t>.</a:t>
                      </a:r>
                      <a:endParaRPr lang="en-US" sz="2200" dirty="0">
                        <a:latin typeface="Arial" pitchFamily="34" charset="0"/>
                        <a:cs typeface="Arial" pitchFamily="34" charset="0"/>
                      </a:endParaRPr>
                    </a:p>
                  </a:txBody>
                  <a:tcPr marT="45725" marB="45725"/>
                </a:tc>
                <a:tc>
                  <a:txBody>
                    <a:bodyPr/>
                    <a:lstStyle/>
                    <a:p>
                      <a:r>
                        <a:rPr lang="en-US" sz="1800" kern="1200" baseline="0" dirty="0" smtClean="0">
                          <a:solidFill>
                            <a:schemeClr val="dk1"/>
                          </a:solidFill>
                          <a:latin typeface="Arial" pitchFamily="34" charset="0"/>
                          <a:ea typeface="+mn-ea"/>
                          <a:cs typeface="Arial" pitchFamily="34" charset="0"/>
                        </a:rPr>
                        <a:t>P. 208, 394</a:t>
                      </a:r>
                      <a:endParaRPr lang="en-US" sz="1800" dirty="0">
                        <a:latin typeface="Arial" pitchFamily="34" charset="0"/>
                        <a:cs typeface="Arial" pitchFamily="34" charset="0"/>
                      </a:endParaRPr>
                    </a:p>
                  </a:txBody>
                  <a:tcPr marT="45725" marB="45725"/>
                </a:tc>
              </a:tr>
              <a:tr h="762088">
                <a:tc>
                  <a:txBody>
                    <a:bodyPr/>
                    <a:lstStyle/>
                    <a:p>
                      <a:r>
                        <a:rPr lang="en-CA" sz="1800" dirty="0" smtClean="0">
                          <a:latin typeface="Arial" pitchFamily="34" charset="0"/>
                          <a:cs typeface="Arial" pitchFamily="34" charset="0"/>
                        </a:rPr>
                        <a:t>P12</a:t>
                      </a:r>
                      <a:endParaRPr lang="en-US" sz="1800" dirty="0">
                        <a:latin typeface="Arial" pitchFamily="34" charset="0"/>
                        <a:cs typeface="Arial" pitchFamily="34" charset="0"/>
                      </a:endParaRPr>
                    </a:p>
                  </a:txBody>
                  <a:tcPr marT="45725" marB="45725"/>
                </a:tc>
                <a:tc>
                  <a:txBody>
                    <a:bodyPr/>
                    <a:lstStyle/>
                    <a:p>
                      <a:r>
                        <a:rPr lang="en-US" sz="2200" kern="1200" baseline="0" dirty="0" smtClean="0">
                          <a:solidFill>
                            <a:schemeClr val="dk1"/>
                          </a:solidFill>
                          <a:latin typeface="Arial" pitchFamily="34" charset="0"/>
                          <a:ea typeface="+mn-ea"/>
                          <a:cs typeface="Arial" pitchFamily="34" charset="0"/>
                        </a:rPr>
                        <a:t>Describe the hormonal changes that occur as a result of implantation.</a:t>
                      </a:r>
                      <a:endParaRPr lang="en-US" sz="2200" dirty="0">
                        <a:latin typeface="Arial" pitchFamily="34" charset="0"/>
                        <a:cs typeface="Arial" pitchFamily="34" charset="0"/>
                      </a:endParaRPr>
                    </a:p>
                  </a:txBody>
                  <a:tcPr marT="45725" marB="45725"/>
                </a:tc>
                <a:tc>
                  <a:txBody>
                    <a:bodyPr/>
                    <a:lstStyle/>
                    <a:p>
                      <a:r>
                        <a:rPr lang="en-US" sz="1800" kern="1200" baseline="0" dirty="0" smtClean="0">
                          <a:solidFill>
                            <a:schemeClr val="dk1"/>
                          </a:solidFill>
                          <a:latin typeface="Arial" pitchFamily="34" charset="0"/>
                          <a:ea typeface="+mn-ea"/>
                          <a:cs typeface="Arial" pitchFamily="34" charset="0"/>
                        </a:rPr>
                        <a:t>Page 424</a:t>
                      </a:r>
                      <a:endParaRPr lang="en-US" sz="1800" dirty="0">
                        <a:latin typeface="Arial" pitchFamily="34" charset="0"/>
                        <a:cs typeface="Arial" pitchFamily="34" charset="0"/>
                      </a:endParaRPr>
                    </a:p>
                  </a:txBody>
                  <a:tcPr marT="45725" marB="45725"/>
                </a:tc>
              </a:tr>
            </a:tbl>
          </a:graphicData>
        </a:graphic>
      </p:graphicFrame>
      <p:sp>
        <p:nvSpPr>
          <p:cNvPr id="3" name="Rectangle 2"/>
          <p:cNvSpPr/>
          <p:nvPr/>
        </p:nvSpPr>
        <p:spPr>
          <a:xfrm>
            <a:off x="685800" y="304800"/>
            <a:ext cx="8458200" cy="615553"/>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FeMale</a:t>
            </a:r>
            <a:r>
              <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 R</a:t>
            </a:r>
            <a:r>
              <a:rPr lang="en-US" sz="3400" b="1" cap="all" baseline="-2500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a:t>
            </a:r>
            <a:r>
              <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 Learning </a:t>
            </a:r>
            <a:r>
              <a:rPr lang="en-US" sz="3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OUtcomes</a:t>
            </a:r>
            <a:endPar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endParaRPr>
          </a:p>
        </p:txBody>
      </p:sp>
      <p:pic>
        <p:nvPicPr>
          <p:cNvPr id="9219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76200" y="93663"/>
            <a:ext cx="685800" cy="90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http://www.riversideonline.com/source/images/image_popup/ww5r021.jpg"/>
          <p:cNvPicPr>
            <a:picLocks noChangeAspect="1" noChangeArrowheads="1"/>
          </p:cNvPicPr>
          <p:nvPr/>
        </p:nvPicPr>
        <p:blipFill>
          <a:blip r:embed="rId2" cstate="print">
            <a:lum bright="-10000" contrast="20000"/>
          </a:blip>
          <a:srcRect/>
          <a:stretch>
            <a:fillRect/>
          </a:stretch>
        </p:blipFill>
        <p:spPr bwMode="auto">
          <a:xfrm>
            <a:off x="609600" y="230188"/>
            <a:ext cx="7924800" cy="63992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304800"/>
            <a:ext cx="8458200" cy="615553"/>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FeMale</a:t>
            </a:r>
            <a:r>
              <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 R</a:t>
            </a:r>
            <a:r>
              <a:rPr lang="en-US" sz="3400" b="1" cap="all" baseline="-25000"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a:t>
            </a:r>
            <a:r>
              <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 Learning </a:t>
            </a:r>
            <a:r>
              <a:rPr lang="en-US" sz="3400" b="1" cap="all" dirty="0" err="1">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rPr>
              <a:t>OUtcomes</a:t>
            </a:r>
            <a:endParaRPr lang="en-US" sz="34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AbcBulletin" pitchFamily="2" charset="0"/>
              <a:ea typeface="+mn-ea"/>
            </a:endParaRPr>
          </a:p>
        </p:txBody>
      </p:sp>
      <p:pic>
        <p:nvPicPr>
          <p:cNvPr id="9421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76200" y="93663"/>
            <a:ext cx="685800" cy="901700"/>
          </a:xfrm>
          <a:prstGeom prst="rect">
            <a:avLst/>
          </a:prstGeom>
          <a:noFill/>
          <a:ln w="9525">
            <a:noFill/>
            <a:miter lim="800000"/>
            <a:headEnd/>
            <a:tailEnd/>
          </a:ln>
        </p:spPr>
      </p:pic>
      <p:sp>
        <p:nvSpPr>
          <p:cNvPr id="81924" name="TextBox 4"/>
          <p:cNvSpPr txBox="1">
            <a:spLocks noChangeArrowheads="1"/>
          </p:cNvSpPr>
          <p:nvPr/>
        </p:nvSpPr>
        <p:spPr bwMode="auto">
          <a:xfrm>
            <a:off x="381000" y="1143000"/>
            <a:ext cx="8382000" cy="830263"/>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female gonads, </a:t>
            </a:r>
            <a:r>
              <a:rPr lang="en-US" sz="2400" b="1" dirty="0">
                <a:solidFill>
                  <a:srgbClr val="EA0000"/>
                </a:solidFill>
                <a:effectLst>
                  <a:outerShdw blurRad="38100" dist="38100" dir="2700000" algn="tl">
                    <a:srgbClr val="000000">
                      <a:alpha val="43137"/>
                    </a:srgbClr>
                  </a:outerShdw>
                </a:effectLst>
                <a:ea typeface="+mn-ea"/>
                <a:cs typeface="Arial" pitchFamily="34" charset="0"/>
              </a:rPr>
              <a:t>ovaries</a:t>
            </a:r>
            <a:r>
              <a:rPr lang="en-US" sz="2400" dirty="0">
                <a:ea typeface="+mn-ea"/>
                <a:cs typeface="Arial" pitchFamily="34" charset="0"/>
              </a:rPr>
              <a:t>, are located within the lower abdominal cavity, below most of the digestive system.  </a:t>
            </a:r>
          </a:p>
        </p:txBody>
      </p:sp>
      <p:pic>
        <p:nvPicPr>
          <p:cNvPr id="94213" name="Picture 2" descr="femalerepro_3"/>
          <p:cNvPicPr>
            <a:picLocks noChangeAspect="1" noChangeArrowheads="1"/>
          </p:cNvPicPr>
          <p:nvPr/>
        </p:nvPicPr>
        <p:blipFill>
          <a:blip r:embed="rId3" cstate="print">
            <a:lum bright="-20000" contrast="20000"/>
          </a:blip>
          <a:srcRect/>
          <a:stretch>
            <a:fillRect/>
          </a:stretch>
        </p:blipFill>
        <p:spPr bwMode="auto">
          <a:xfrm>
            <a:off x="3352800" y="2286000"/>
            <a:ext cx="5410200" cy="4303713"/>
          </a:xfrm>
          <a:prstGeom prst="rect">
            <a:avLst/>
          </a:prstGeom>
          <a:noFill/>
          <a:ln w="57150">
            <a:solidFill>
              <a:srgbClr val="000000"/>
            </a:solidFill>
            <a:miter lim="800000"/>
            <a:headEnd/>
            <a:tailEnd/>
          </a:ln>
        </p:spPr>
      </p:pic>
      <p:sp>
        <p:nvSpPr>
          <p:cNvPr id="8" name="TextBox 7"/>
          <p:cNvSpPr txBox="1"/>
          <p:nvPr/>
        </p:nvSpPr>
        <p:spPr>
          <a:xfrm>
            <a:off x="381000" y="2438400"/>
            <a:ext cx="2971800" cy="221615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Each ovary is enclosed in a tough protective capsule and contains many </a:t>
            </a:r>
            <a:r>
              <a:rPr lang="en-US" sz="2400" b="1" dirty="0">
                <a:solidFill>
                  <a:srgbClr val="EA0000"/>
                </a:solidFill>
                <a:effectLst>
                  <a:outerShdw blurRad="38100" dist="38100" dir="2700000" algn="tl">
                    <a:srgbClr val="000000">
                      <a:alpha val="43137"/>
                    </a:srgbClr>
                  </a:outerShdw>
                </a:effectLst>
                <a:ea typeface="+mn-ea"/>
                <a:cs typeface="Arial" pitchFamily="34" charset="0"/>
              </a:rPr>
              <a:t>follicles</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endParaRPr lang="en-US" sz="2400" b="1" dirty="0">
              <a:solidFill>
                <a:srgbClr val="EA0000"/>
              </a:solidFill>
              <a:effectLst>
                <a:outerShdw blurRad="38100" dist="38100" dir="2700000" algn="tl">
                  <a:srgbClr val="000000">
                    <a:alpha val="43137"/>
                  </a:srgbClr>
                </a:outerShdw>
              </a:effectLst>
              <a:ea typeface="+mn-ea"/>
              <a:cs typeface="Arial" pitchFamily="34" charset="0"/>
            </a:endParaRPr>
          </a:p>
          <a:p>
            <a:pPr fontAlgn="auto">
              <a:spcBef>
                <a:spcPts val="0"/>
              </a:spcBef>
              <a:spcAft>
                <a:spcPts val="0"/>
              </a:spcAft>
              <a:defRPr/>
            </a:pPr>
            <a:endParaRPr lang="en-US" dirty="0">
              <a:latin typeface="+mn-lt"/>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4" name="TextBox 3"/>
          <p:cNvSpPr txBox="1"/>
          <p:nvPr/>
        </p:nvSpPr>
        <p:spPr>
          <a:xfrm>
            <a:off x="228600" y="1277938"/>
            <a:ext cx="3886200" cy="3786187"/>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A </a:t>
            </a:r>
            <a:r>
              <a:rPr lang="en-US" sz="2400" b="1" dirty="0">
                <a:solidFill>
                  <a:srgbClr val="EA0000"/>
                </a:solidFill>
                <a:effectLst>
                  <a:outerShdw blurRad="38100" dist="38100" dir="2700000" algn="tl" rotWithShape="0">
                    <a:srgbClr val="000000">
                      <a:alpha val="43137"/>
                    </a:srgbClr>
                  </a:outerShdw>
                </a:effectLst>
                <a:ea typeface="+mn-ea"/>
                <a:cs typeface="Arial" pitchFamily="34" charset="0"/>
              </a:rPr>
              <a:t>FOLLICLE</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consists of one egg cell surrounded by one or more layers of follicle cells, which </a:t>
            </a:r>
            <a:r>
              <a:rPr lang="en-US" sz="2400" b="1" dirty="0">
                <a:solidFill>
                  <a:srgbClr val="EA0000"/>
                </a:solidFill>
                <a:effectLst>
                  <a:outerShdw blurRad="38100" dist="38100" dir="2700000" algn="tl">
                    <a:srgbClr val="000000">
                      <a:alpha val="43137"/>
                    </a:srgbClr>
                  </a:outerShdw>
                </a:effectLst>
                <a:ea typeface="+mn-ea"/>
                <a:cs typeface="Arial" pitchFamily="34" charset="0"/>
              </a:rPr>
              <a:t>nourish and protect</a:t>
            </a:r>
            <a:r>
              <a:rPr lang="en-US" sz="2400" b="1" dirty="0">
                <a:ea typeface="+mn-ea"/>
                <a:cs typeface="Arial" pitchFamily="34" charset="0"/>
              </a:rPr>
              <a:t> </a:t>
            </a:r>
            <a:r>
              <a:rPr lang="en-US" sz="2400" dirty="0">
                <a:ea typeface="+mn-ea"/>
                <a:cs typeface="Arial" pitchFamily="34" charset="0"/>
              </a:rPr>
              <a:t>the developing egg cell.   </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a:ea typeface="+mn-ea"/>
                <a:cs typeface="Arial" pitchFamily="34" charset="0"/>
              </a:rPr>
              <a:t>All of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400,000</a:t>
            </a:r>
            <a:r>
              <a:rPr lang="en-US" sz="2400" dirty="0">
                <a:ea typeface="+mn-ea"/>
                <a:cs typeface="Arial" pitchFamily="34" charset="0"/>
              </a:rPr>
              <a:t> follicles a woman will ever have are formed at </a:t>
            </a:r>
            <a:r>
              <a:rPr lang="en-US" sz="2400" b="1" dirty="0">
                <a:solidFill>
                  <a:srgbClr val="EA0000"/>
                </a:solidFill>
                <a:effectLst>
                  <a:outerShdw blurRad="38100" dist="38100" dir="2700000" algn="tl">
                    <a:srgbClr val="000000">
                      <a:alpha val="43137"/>
                    </a:srgbClr>
                  </a:outerShdw>
                </a:effectLst>
                <a:ea typeface="+mn-ea"/>
                <a:cs typeface="Arial" pitchFamily="34" charset="0"/>
              </a:rPr>
              <a:t>birth</a:t>
            </a:r>
            <a:r>
              <a:rPr lang="en-US" sz="2400" dirty="0">
                <a:ea typeface="+mn-ea"/>
                <a:cs typeface="Arial" pitchFamily="34" charset="0"/>
              </a:rPr>
              <a:t>.  </a:t>
            </a:r>
          </a:p>
        </p:txBody>
      </p:sp>
      <p:pic>
        <p:nvPicPr>
          <p:cNvPr id="95236" name="Picture 2" descr="http://www.infertile.com/images/publicat/brochures/follicle_stages.gif"/>
          <p:cNvPicPr>
            <a:picLocks noChangeAspect="1" noChangeArrowheads="1"/>
          </p:cNvPicPr>
          <p:nvPr/>
        </p:nvPicPr>
        <p:blipFill>
          <a:blip r:embed="rId3" cstate="print">
            <a:lum bright="-20000" contrast="20000"/>
          </a:blip>
          <a:srcRect/>
          <a:stretch>
            <a:fillRect/>
          </a:stretch>
        </p:blipFill>
        <p:spPr bwMode="auto">
          <a:xfrm>
            <a:off x="4191000" y="1381125"/>
            <a:ext cx="4762500" cy="3724275"/>
          </a:xfrm>
          <a:prstGeom prst="rect">
            <a:avLst/>
          </a:prstGeom>
          <a:noFill/>
          <a:ln w="57150">
            <a:solidFill>
              <a:schemeClr val="tx1"/>
            </a:solidFill>
            <a:miter lim="800000"/>
            <a:headEnd/>
            <a:tailEnd/>
          </a:ln>
        </p:spPr>
      </p:pic>
      <p:sp>
        <p:nvSpPr>
          <p:cNvPr id="6" name="TextBox 5"/>
          <p:cNvSpPr txBox="1"/>
          <p:nvPr/>
        </p:nvSpPr>
        <p:spPr>
          <a:xfrm>
            <a:off x="304800" y="5410200"/>
            <a:ext cx="8458200" cy="1200150"/>
          </a:xfrm>
          <a:prstGeom prst="rect">
            <a:avLst/>
          </a:prstGeom>
          <a:noFill/>
        </p:spPr>
        <p:txBody>
          <a:bodyPr>
            <a:spAutoFit/>
          </a:bodyPr>
          <a:lstStyle/>
          <a:p>
            <a:r>
              <a:rPr lang="en-US" sz="2400">
                <a:cs typeface="Arial" pitchFamily="34" charset="0"/>
              </a:rPr>
              <a:t>Of these, only </a:t>
            </a:r>
            <a:r>
              <a:rPr lang="en-US" sz="2400" b="1">
                <a:solidFill>
                  <a:srgbClr val="EA0000"/>
                </a:solidFill>
                <a:effectLst>
                  <a:outerShdw blurRad="38100" dist="38100" dir="2700000" algn="tl">
                    <a:srgbClr val="C0C0C0"/>
                  </a:outerShdw>
                </a:effectLst>
                <a:cs typeface="Arial" pitchFamily="34" charset="0"/>
              </a:rPr>
              <a:t>several hundred will be released </a:t>
            </a:r>
            <a:r>
              <a:rPr lang="en-US" sz="2400">
                <a:cs typeface="Arial" pitchFamily="34" charset="0"/>
              </a:rPr>
              <a:t>during the woman</a:t>
            </a:r>
            <a:r>
              <a:rPr lang="ja-JP" altLang="en-US" sz="2400">
                <a:cs typeface="Arial" pitchFamily="34" charset="0"/>
              </a:rPr>
              <a:t>’</a:t>
            </a:r>
            <a:r>
              <a:rPr lang="en-US" altLang="ja-JP" sz="2400">
                <a:cs typeface="Arial" pitchFamily="34" charset="0"/>
              </a:rPr>
              <a:t>s reproductive years.  </a:t>
            </a:r>
            <a:endParaRPr lang="en-US" altLang="ja-JP" sz="2400" b="1">
              <a:effectLst>
                <a:outerShdw blurRad="38100" dist="38100" dir="2700000" algn="tl">
                  <a:srgbClr val="C0C0C0"/>
                </a:outerShdw>
              </a:effectLst>
              <a:cs typeface="Arial" pitchFamily="34" charset="0"/>
            </a:endParaRPr>
          </a:p>
          <a:p>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4" name="TextBox 3"/>
          <p:cNvSpPr txBox="1"/>
          <p:nvPr/>
        </p:nvSpPr>
        <p:spPr>
          <a:xfrm>
            <a:off x="304800" y="1447800"/>
            <a:ext cx="8458200" cy="2154238"/>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After </a:t>
            </a:r>
            <a:r>
              <a:rPr lang="en-US" sz="2400" b="1" dirty="0">
                <a:solidFill>
                  <a:srgbClr val="EA0000"/>
                </a:solidFill>
                <a:effectLst>
                  <a:outerShdw blurRad="38100" dist="38100" dir="2700000" algn="tl">
                    <a:srgbClr val="000000">
                      <a:alpha val="43137"/>
                    </a:srgbClr>
                  </a:outerShdw>
                </a:effectLst>
                <a:ea typeface="+mn-ea"/>
                <a:cs typeface="Arial" pitchFamily="34" charset="0"/>
              </a:rPr>
              <a:t>puberty</a:t>
            </a:r>
            <a:r>
              <a:rPr lang="en-US" sz="2400" dirty="0">
                <a:ea typeface="+mn-ea"/>
                <a:cs typeface="Arial" pitchFamily="34" charset="0"/>
              </a:rPr>
              <a:t>, </a:t>
            </a:r>
            <a:r>
              <a:rPr lang="en-US" sz="2400" b="1" dirty="0">
                <a:solidFill>
                  <a:srgbClr val="EA0000"/>
                </a:solidFill>
                <a:effectLst>
                  <a:outerShdw blurRad="38100" dist="38100" dir="2700000" algn="tl">
                    <a:srgbClr val="000000">
                      <a:alpha val="43137"/>
                    </a:srgbClr>
                  </a:outerShdw>
                </a:effectLst>
                <a:ea typeface="+mn-ea"/>
                <a:cs typeface="Arial" pitchFamily="34" charset="0"/>
              </a:rPr>
              <a:t>one</a:t>
            </a:r>
            <a:r>
              <a:rPr lang="en-US" sz="2400" dirty="0">
                <a:ea typeface="+mn-ea"/>
                <a:cs typeface="Arial" pitchFamily="34" charset="0"/>
              </a:rPr>
              <a:t> (or rarely two or more) </a:t>
            </a:r>
            <a:r>
              <a:rPr lang="en-US" sz="2400" b="1" dirty="0">
                <a:solidFill>
                  <a:srgbClr val="EA0000"/>
                </a:solidFill>
                <a:effectLst>
                  <a:outerShdw blurRad="38100" dist="38100" dir="2700000" algn="tl">
                    <a:srgbClr val="000000">
                      <a:alpha val="43137"/>
                    </a:srgbClr>
                  </a:outerShdw>
                </a:effectLst>
                <a:ea typeface="+mn-ea"/>
                <a:cs typeface="Arial" pitchFamily="34" charset="0"/>
              </a:rPr>
              <a:t>follicles matures </a:t>
            </a:r>
            <a:r>
              <a:rPr lang="en-US" sz="2400" dirty="0">
                <a:ea typeface="+mn-ea"/>
                <a:cs typeface="Arial" pitchFamily="34" charset="0"/>
              </a:rPr>
              <a:t>and </a:t>
            </a:r>
            <a:r>
              <a:rPr lang="en-US" sz="2400" b="1" dirty="0">
                <a:solidFill>
                  <a:srgbClr val="EA0000"/>
                </a:solidFill>
                <a:effectLst>
                  <a:outerShdw blurRad="38100" dist="38100" dir="2700000" algn="tl">
                    <a:srgbClr val="000000">
                      <a:alpha val="43137"/>
                    </a:srgbClr>
                  </a:outerShdw>
                </a:effectLst>
                <a:ea typeface="+mn-ea"/>
                <a:cs typeface="Arial" pitchFamily="34" charset="0"/>
              </a:rPr>
              <a:t>releases its egg </a:t>
            </a:r>
            <a:r>
              <a:rPr lang="en-US" sz="2400" dirty="0">
                <a:ea typeface="+mn-ea"/>
                <a:cs typeface="Arial" pitchFamily="34" charset="0"/>
              </a:rPr>
              <a:t>during </a:t>
            </a:r>
            <a:r>
              <a:rPr lang="en-US" sz="2400" b="1" dirty="0">
                <a:solidFill>
                  <a:srgbClr val="EA0000"/>
                </a:solidFill>
                <a:effectLst>
                  <a:outerShdw blurRad="38100" dist="38100" dir="2700000" algn="tl">
                    <a:srgbClr val="000000">
                      <a:alpha val="43137"/>
                    </a:srgbClr>
                  </a:outerShdw>
                </a:effectLst>
                <a:ea typeface="+mn-ea"/>
                <a:cs typeface="Arial" pitchFamily="34" charset="0"/>
              </a:rPr>
              <a:t>each menstrual cycle</a:t>
            </a:r>
            <a:r>
              <a:rPr lang="en-US" sz="2400" dirty="0">
                <a:ea typeface="+mn-ea"/>
                <a:cs typeface="Arial" pitchFamily="34" charset="0"/>
              </a:rPr>
              <a:t>.  </a:t>
            </a:r>
          </a:p>
          <a:p>
            <a:pPr fontAlgn="auto">
              <a:spcBef>
                <a:spcPts val="0"/>
              </a:spcBef>
              <a:spcAft>
                <a:spcPts val="0"/>
              </a:spcAft>
              <a:defRPr/>
            </a:pPr>
            <a:endParaRPr lang="en-US" sz="1400" dirty="0">
              <a:ea typeface="+mn-ea"/>
              <a:cs typeface="Arial" pitchFamily="34" charset="0"/>
            </a:endParaRPr>
          </a:p>
          <a:p>
            <a:pPr fontAlgn="auto">
              <a:spcBef>
                <a:spcPts val="0"/>
              </a:spcBef>
              <a:spcAft>
                <a:spcPts val="0"/>
              </a:spcAft>
              <a:defRPr/>
            </a:pPr>
            <a:r>
              <a:rPr lang="en-US" sz="2400" dirty="0">
                <a:ea typeface="+mn-ea"/>
                <a:cs typeface="Arial" pitchFamily="34" charset="0"/>
              </a:rPr>
              <a:t>The cells of the follicle also produce the primary female sex hormones, </a:t>
            </a:r>
            <a:r>
              <a:rPr lang="en-US" sz="2400" b="1" dirty="0">
                <a:solidFill>
                  <a:srgbClr val="EA0000"/>
                </a:solidFill>
                <a:effectLst>
                  <a:outerShdw blurRad="38100" dist="38100" dir="2700000" algn="tl">
                    <a:srgbClr val="000000">
                      <a:alpha val="43137"/>
                    </a:srgbClr>
                  </a:outerShdw>
                </a:effectLst>
                <a:ea typeface="+mn-ea"/>
                <a:cs typeface="Arial" pitchFamily="34" charset="0"/>
              </a:rPr>
              <a:t>ESTROGEN</a:t>
            </a:r>
            <a:r>
              <a:rPr lang="en-US" sz="2400" dirty="0">
                <a:ea typeface="+mn-ea"/>
                <a:cs typeface="Arial" pitchFamily="34" charset="0"/>
              </a:rPr>
              <a:t>.  </a:t>
            </a:r>
            <a:endParaRPr lang="en-US" sz="2400" b="1" dirty="0">
              <a:effectLst>
                <a:outerShdw blurRad="50800" dist="38100" algn="tr" rotWithShape="0">
                  <a:prstClr val="black">
                    <a:alpha val="40000"/>
                  </a:prstClr>
                </a:outerShdw>
              </a:effectLst>
              <a:ea typeface="+mn-ea"/>
              <a:cs typeface="Arial" pitchFamily="34" charset="0"/>
            </a:endParaRPr>
          </a:p>
          <a:p>
            <a:pPr fontAlgn="auto">
              <a:spcBef>
                <a:spcPts val="0"/>
              </a:spcBef>
              <a:spcAft>
                <a:spcPts val="0"/>
              </a:spcAft>
              <a:defRPr/>
            </a:pPr>
            <a:endParaRPr lang="en-US" sz="2400" dirty="0">
              <a:ea typeface="+mn-ea"/>
              <a:cs typeface="Arial" pitchFamily="34" charset="0"/>
            </a:endParaRPr>
          </a:p>
        </p:txBody>
      </p:sp>
      <p:pic>
        <p:nvPicPr>
          <p:cNvPr id="96260" name="Picture 4" descr="Release of estrogen"/>
          <p:cNvPicPr>
            <a:picLocks noChangeAspect="1" noChangeArrowheads="1"/>
          </p:cNvPicPr>
          <p:nvPr/>
        </p:nvPicPr>
        <p:blipFill>
          <a:blip r:embed="rId3" cstate="print">
            <a:lum bright="-10000" contrast="20000"/>
          </a:blip>
          <a:srcRect/>
          <a:stretch>
            <a:fillRect/>
          </a:stretch>
        </p:blipFill>
        <p:spPr bwMode="auto">
          <a:xfrm>
            <a:off x="4191000" y="3124200"/>
            <a:ext cx="4267200" cy="34131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4" name="TextBox 3"/>
          <p:cNvSpPr txBox="1"/>
          <p:nvPr/>
        </p:nvSpPr>
        <p:spPr>
          <a:xfrm>
            <a:off x="457200" y="1238250"/>
            <a:ext cx="8382000" cy="120015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remaining </a:t>
            </a:r>
            <a:r>
              <a:rPr lang="en-US" sz="2400" b="1" dirty="0">
                <a:solidFill>
                  <a:srgbClr val="EA0000"/>
                </a:solidFill>
                <a:effectLst>
                  <a:outerShdw blurRad="38100" dist="38100" dir="2700000" algn="tl">
                    <a:srgbClr val="000000">
                      <a:alpha val="43137"/>
                    </a:srgbClr>
                  </a:outerShdw>
                </a:effectLst>
                <a:ea typeface="+mn-ea"/>
                <a:cs typeface="Arial" pitchFamily="34" charset="0"/>
              </a:rPr>
              <a:t>follicular tissue </a:t>
            </a:r>
            <a:r>
              <a:rPr lang="en-US" sz="2400" dirty="0">
                <a:ea typeface="+mn-ea"/>
                <a:cs typeface="Arial" pitchFamily="34" charset="0"/>
              </a:rPr>
              <a:t>grows within the ovary to form a solid mass called the </a:t>
            </a:r>
            <a:r>
              <a:rPr lang="en-US" sz="2400" b="1" dirty="0">
                <a:solidFill>
                  <a:srgbClr val="EA0000"/>
                </a:solidFill>
                <a:effectLst>
                  <a:outerShdw blurRad="50800" dist="38100" algn="tr" rotWithShape="0">
                    <a:prstClr val="black">
                      <a:alpha val="40000"/>
                    </a:prstClr>
                  </a:outerShdw>
                </a:effectLst>
                <a:ea typeface="+mn-ea"/>
                <a:cs typeface="Arial" pitchFamily="34" charset="0"/>
              </a:rPr>
              <a:t>CORPUS LUTEUM</a:t>
            </a:r>
            <a:r>
              <a:rPr lang="en-US" sz="2400" dirty="0">
                <a:ea typeface="+mn-ea"/>
                <a:cs typeface="Arial" pitchFamily="34" charset="0"/>
              </a:rPr>
              <a:t>.  </a:t>
            </a:r>
            <a:endParaRPr lang="en-US" sz="2400" b="1" dirty="0">
              <a:effectLst>
                <a:outerShdw blurRad="50800" dist="38100" algn="tr" rotWithShape="0">
                  <a:prstClr val="black">
                    <a:alpha val="40000"/>
                  </a:prstClr>
                </a:outerShdw>
              </a:effectLst>
              <a:ea typeface="+mn-ea"/>
              <a:cs typeface="Arial" pitchFamily="34" charset="0"/>
            </a:endParaRPr>
          </a:p>
          <a:p>
            <a:pPr fontAlgn="auto">
              <a:spcBef>
                <a:spcPts val="0"/>
              </a:spcBef>
              <a:spcAft>
                <a:spcPts val="0"/>
              </a:spcAft>
              <a:defRPr/>
            </a:pPr>
            <a:endParaRPr lang="en-US" sz="2400" dirty="0">
              <a:ea typeface="+mn-ea"/>
              <a:cs typeface="Arial" pitchFamily="34" charset="0"/>
            </a:endParaRPr>
          </a:p>
        </p:txBody>
      </p:sp>
      <p:pic>
        <p:nvPicPr>
          <p:cNvPr id="99332" name="Picture 2" descr="http://www.erin.utoronto.ca/~w3bio380/picts/lectures/lecture3/Follicl2.jpg"/>
          <p:cNvPicPr>
            <a:picLocks noChangeAspect="1" noChangeArrowheads="1"/>
          </p:cNvPicPr>
          <p:nvPr/>
        </p:nvPicPr>
        <p:blipFill>
          <a:blip r:embed="rId3" cstate="print">
            <a:lum bright="-10000" contrast="20000"/>
          </a:blip>
          <a:srcRect/>
          <a:stretch>
            <a:fillRect/>
          </a:stretch>
        </p:blipFill>
        <p:spPr bwMode="auto">
          <a:xfrm>
            <a:off x="838200" y="2286000"/>
            <a:ext cx="7467600" cy="42672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1" descr="corpora_lutea2.jpg"/>
          <p:cNvPicPr>
            <a:picLocks noChangeAspect="1"/>
          </p:cNvPicPr>
          <p:nvPr/>
        </p:nvPicPr>
        <p:blipFill>
          <a:blip r:embed="rId2" cstate="print"/>
          <a:srcRect/>
          <a:stretch>
            <a:fillRect/>
          </a:stretch>
        </p:blipFill>
        <p:spPr bwMode="auto">
          <a:xfrm>
            <a:off x="1524000" y="228600"/>
            <a:ext cx="5867400" cy="6378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4" name="Rounded Rectangle 3"/>
          <p:cNvSpPr/>
          <p:nvPr/>
        </p:nvSpPr>
        <p:spPr>
          <a:xfrm>
            <a:off x="6553200" y="182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ounded Rectangle 4"/>
          <p:cNvSpPr/>
          <p:nvPr/>
        </p:nvSpPr>
        <p:spPr>
          <a:xfrm>
            <a:off x="6553200" y="3048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6553200" y="4267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553200" y="4953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3" name="Rectangle 2"/>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4" name="TextBox 3"/>
          <p:cNvSpPr txBox="1"/>
          <p:nvPr/>
        </p:nvSpPr>
        <p:spPr>
          <a:xfrm>
            <a:off x="457200" y="1219200"/>
            <a:ext cx="8305800" cy="1970088"/>
          </a:xfrm>
          <a:prstGeom prst="rect">
            <a:avLst/>
          </a:prstGeom>
          <a:noFill/>
        </p:spPr>
        <p:txBody>
          <a:bodyPr>
            <a:spAutoFit/>
          </a:bodyPr>
          <a:lstStyle/>
          <a:p>
            <a:pPr fontAlgn="auto">
              <a:spcBef>
                <a:spcPts val="0"/>
              </a:spcBef>
              <a:spcAft>
                <a:spcPts val="0"/>
              </a:spcAft>
              <a:defRPr/>
            </a:pPr>
            <a:r>
              <a:rPr lang="en-US" sz="2300" dirty="0">
                <a:ea typeface="+mn-ea"/>
                <a:cs typeface="Arial" pitchFamily="34" charset="0"/>
              </a:rPr>
              <a:t>The corpus </a:t>
            </a:r>
            <a:r>
              <a:rPr lang="en-US" sz="2300" dirty="0" err="1">
                <a:ea typeface="+mn-ea"/>
                <a:cs typeface="Arial" pitchFamily="34" charset="0"/>
              </a:rPr>
              <a:t>luteum</a:t>
            </a:r>
            <a:r>
              <a:rPr lang="en-US" sz="2300" dirty="0">
                <a:ea typeface="+mn-ea"/>
                <a:cs typeface="Arial" pitchFamily="34" charset="0"/>
              </a:rPr>
              <a:t> secretes </a:t>
            </a:r>
            <a:r>
              <a:rPr lang="en-US" sz="2300" b="1" dirty="0">
                <a:solidFill>
                  <a:srgbClr val="EA0000"/>
                </a:solidFill>
                <a:effectLst>
                  <a:outerShdw blurRad="38100" dist="38100" dir="2700000" algn="tl" rotWithShape="0">
                    <a:srgbClr val="000000">
                      <a:alpha val="43137"/>
                    </a:srgbClr>
                  </a:outerShdw>
                </a:effectLst>
                <a:ea typeface="+mn-ea"/>
                <a:cs typeface="Arial" pitchFamily="34" charset="0"/>
              </a:rPr>
              <a:t>PROGESTERONE</a:t>
            </a:r>
            <a:r>
              <a:rPr lang="en-US" sz="2300" dirty="0">
                <a:ea typeface="+mn-ea"/>
                <a:cs typeface="Arial" pitchFamily="34" charset="0"/>
              </a:rPr>
              <a:t> (the hormone of pregnancy) and additional estrogen.  </a:t>
            </a:r>
          </a:p>
          <a:p>
            <a:pPr fontAlgn="auto">
              <a:spcBef>
                <a:spcPts val="0"/>
              </a:spcBef>
              <a:spcAft>
                <a:spcPts val="0"/>
              </a:spcAft>
              <a:defRPr/>
            </a:pPr>
            <a:endParaRPr lang="en-US" sz="1200" dirty="0">
              <a:ea typeface="+mn-ea"/>
              <a:cs typeface="Arial" pitchFamily="34" charset="0"/>
            </a:endParaRPr>
          </a:p>
          <a:p>
            <a:pPr fontAlgn="auto">
              <a:spcBef>
                <a:spcPts val="0"/>
              </a:spcBef>
              <a:spcAft>
                <a:spcPts val="0"/>
              </a:spcAft>
              <a:defRPr/>
            </a:pPr>
            <a:r>
              <a:rPr lang="en-US" sz="2300" dirty="0">
                <a:ea typeface="+mn-ea"/>
                <a:cs typeface="Arial" pitchFamily="34" charset="0"/>
              </a:rPr>
              <a:t>If the egg is </a:t>
            </a:r>
            <a:r>
              <a:rPr lang="en-US" sz="2300" b="1" dirty="0">
                <a:solidFill>
                  <a:srgbClr val="EA0000"/>
                </a:solidFill>
                <a:effectLst>
                  <a:outerShdw blurRad="38100" dist="38100" dir="2700000" algn="tl">
                    <a:srgbClr val="000000">
                      <a:alpha val="43137"/>
                    </a:srgbClr>
                  </a:outerShdw>
                </a:effectLst>
                <a:ea typeface="+mn-ea"/>
                <a:cs typeface="Arial" pitchFamily="34" charset="0"/>
              </a:rPr>
              <a:t>not fertilized</a:t>
            </a:r>
            <a:r>
              <a:rPr lang="en-US" sz="2300" dirty="0">
                <a:ea typeface="+mn-ea"/>
                <a:cs typeface="Arial" pitchFamily="34" charset="0"/>
              </a:rPr>
              <a:t>, the </a:t>
            </a:r>
            <a:r>
              <a:rPr lang="en-US" sz="2300" b="1" dirty="0">
                <a:solidFill>
                  <a:srgbClr val="EA0000"/>
                </a:solidFill>
                <a:effectLst>
                  <a:outerShdw blurRad="38100" dist="38100" dir="2700000" algn="tl">
                    <a:srgbClr val="000000">
                      <a:alpha val="43137"/>
                    </a:srgbClr>
                  </a:outerShdw>
                </a:effectLst>
                <a:ea typeface="+mn-ea"/>
                <a:cs typeface="Arial" pitchFamily="34" charset="0"/>
              </a:rPr>
              <a:t>corpus </a:t>
            </a:r>
            <a:r>
              <a:rPr lang="en-US" sz="2300" b="1" dirty="0" err="1">
                <a:solidFill>
                  <a:srgbClr val="EA0000"/>
                </a:solidFill>
                <a:effectLst>
                  <a:outerShdw blurRad="38100" dist="38100" dir="2700000" algn="tl">
                    <a:srgbClr val="000000">
                      <a:alpha val="43137"/>
                    </a:srgbClr>
                  </a:outerShdw>
                </a:effectLst>
                <a:ea typeface="+mn-ea"/>
                <a:cs typeface="Arial" pitchFamily="34" charset="0"/>
              </a:rPr>
              <a:t>luteum</a:t>
            </a:r>
            <a:r>
              <a:rPr lang="en-US" sz="2300" b="1" dirty="0">
                <a:solidFill>
                  <a:srgbClr val="EA0000"/>
                </a:solidFill>
                <a:effectLst>
                  <a:outerShdw blurRad="38100" dist="38100" dir="2700000" algn="tl">
                    <a:srgbClr val="000000">
                      <a:alpha val="43137"/>
                    </a:srgbClr>
                  </a:outerShdw>
                </a:effectLst>
                <a:ea typeface="+mn-ea"/>
                <a:cs typeface="Arial" pitchFamily="34" charset="0"/>
              </a:rPr>
              <a:t> degenerates </a:t>
            </a:r>
            <a:r>
              <a:rPr lang="en-US" sz="2300" dirty="0">
                <a:ea typeface="+mn-ea"/>
                <a:cs typeface="Arial" pitchFamily="34" charset="0"/>
              </a:rPr>
              <a:t>and a new follicle matures during the next cycle.  </a:t>
            </a:r>
            <a:endParaRPr lang="en-US" sz="2300" b="1" dirty="0">
              <a:effectLst>
                <a:outerShdw blurRad="50800" dist="38100" algn="tr" rotWithShape="0">
                  <a:prstClr val="black">
                    <a:alpha val="40000"/>
                  </a:prstClr>
                </a:outerShdw>
              </a:effectLst>
              <a:ea typeface="+mn-ea"/>
              <a:cs typeface="Arial" pitchFamily="34" charset="0"/>
            </a:endParaRPr>
          </a:p>
          <a:p>
            <a:pPr fontAlgn="auto">
              <a:spcBef>
                <a:spcPts val="0"/>
              </a:spcBef>
              <a:spcAft>
                <a:spcPts val="0"/>
              </a:spcAft>
              <a:defRPr/>
            </a:pPr>
            <a:endParaRPr lang="en-US" dirty="0">
              <a:latin typeface="+mn-lt"/>
              <a:ea typeface="+mn-ea"/>
            </a:endParaRPr>
          </a:p>
        </p:txBody>
      </p:sp>
      <p:pic>
        <p:nvPicPr>
          <p:cNvPr id="102405" name="Picture 4" descr="http://natural-hormones.femhealth.net/pics/ovulation.jpg"/>
          <p:cNvPicPr>
            <a:picLocks noChangeAspect="1" noChangeArrowheads="1"/>
          </p:cNvPicPr>
          <p:nvPr/>
        </p:nvPicPr>
        <p:blipFill>
          <a:blip r:embed="rId3" cstate="print">
            <a:lum bright="-20000" contrast="20000"/>
          </a:blip>
          <a:srcRect/>
          <a:stretch>
            <a:fillRect/>
          </a:stretch>
        </p:blipFill>
        <p:spPr bwMode="auto">
          <a:xfrm>
            <a:off x="1828800" y="3005138"/>
            <a:ext cx="5562600" cy="3624262"/>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533400" y="1600200"/>
            <a:ext cx="3581400" cy="341630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female reproductive system is not completely closed.</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a:ea typeface="+mn-ea"/>
                <a:cs typeface="Arial" pitchFamily="34" charset="0"/>
              </a:rPr>
              <a:t>The egg cell is expelled into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abdominal cavity</a:t>
            </a:r>
            <a:r>
              <a:rPr lang="en-US" sz="2400" b="1" dirty="0">
                <a:ea typeface="+mn-ea"/>
                <a:cs typeface="Arial" pitchFamily="34" charset="0"/>
              </a:rPr>
              <a:t> </a:t>
            </a:r>
            <a:r>
              <a:rPr lang="en-US" sz="2400" dirty="0">
                <a:ea typeface="+mn-ea"/>
                <a:cs typeface="Arial" pitchFamily="34" charset="0"/>
              </a:rPr>
              <a:t>near the opening of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OVIDUCT</a:t>
            </a:r>
            <a:r>
              <a:rPr lang="en-US" sz="2400" dirty="0">
                <a:ea typeface="+mn-ea"/>
                <a:cs typeface="Arial" pitchFamily="34" charset="0"/>
              </a:rPr>
              <a:t> (or fallopian tube).  </a:t>
            </a:r>
          </a:p>
        </p:txBody>
      </p:sp>
      <p:pic>
        <p:nvPicPr>
          <p:cNvPr id="103429" name="Picture 1" descr="ovary"/>
          <p:cNvPicPr>
            <a:picLocks noChangeAspect="1" noChangeArrowheads="1"/>
          </p:cNvPicPr>
          <p:nvPr/>
        </p:nvPicPr>
        <p:blipFill>
          <a:blip r:embed="rId3" cstate="print">
            <a:lum bright="-20000" contrast="30000"/>
          </a:blip>
          <a:srcRect/>
          <a:stretch>
            <a:fillRect/>
          </a:stretch>
        </p:blipFill>
        <p:spPr bwMode="auto">
          <a:xfrm>
            <a:off x="4419600" y="1371600"/>
            <a:ext cx="4321175" cy="4711700"/>
          </a:xfrm>
          <a:prstGeom prst="rect">
            <a:avLst/>
          </a:prstGeom>
          <a:noFill/>
          <a:ln w="19050">
            <a:solidFill>
              <a:srgbClr val="0000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www.danmartinmd.com/_images/EctopicTH100303%201b.jpg"/>
          <p:cNvPicPr>
            <a:picLocks noChangeAspect="1" noChangeArrowheads="1"/>
          </p:cNvPicPr>
          <p:nvPr/>
        </p:nvPicPr>
        <p:blipFill>
          <a:blip r:embed="rId2" cstate="print">
            <a:lum bright="-10000" contrast="20000"/>
          </a:blip>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457200" y="1143000"/>
            <a:ext cx="8534400" cy="1570038"/>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a:t>
            </a:r>
            <a:r>
              <a:rPr lang="en-US" sz="2400" b="1" dirty="0" err="1">
                <a:solidFill>
                  <a:srgbClr val="EA0000"/>
                </a:solidFill>
                <a:effectLst>
                  <a:outerShdw blurRad="38100" dist="38100" dir="2700000" algn="tl">
                    <a:srgbClr val="000000">
                      <a:alpha val="43137"/>
                    </a:srgbClr>
                  </a:outerShdw>
                </a:effectLst>
                <a:ea typeface="+mn-ea"/>
                <a:cs typeface="Arial" pitchFamily="34" charset="0"/>
              </a:rPr>
              <a:t>fimbriae</a:t>
            </a:r>
            <a:r>
              <a:rPr lang="en-US" sz="2400" b="1"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on the oviduct </a:t>
            </a:r>
            <a:r>
              <a:rPr lang="en-US" sz="2400" b="1" dirty="0">
                <a:solidFill>
                  <a:srgbClr val="EA0000"/>
                </a:solidFill>
                <a:effectLst>
                  <a:outerShdw blurRad="38100" dist="38100" dir="2700000" algn="tl">
                    <a:srgbClr val="000000">
                      <a:alpha val="43137"/>
                    </a:srgbClr>
                  </a:outerShdw>
                </a:effectLst>
                <a:ea typeface="+mn-ea"/>
                <a:cs typeface="Arial" pitchFamily="34" charset="0"/>
              </a:rPr>
              <a:t>sweep the ovary for the egg</a:t>
            </a:r>
            <a:r>
              <a:rPr lang="en-US" sz="2400" dirty="0">
                <a:ea typeface="+mn-ea"/>
                <a:cs typeface="Arial" pitchFamily="34" charset="0"/>
              </a:rPr>
              <a:t>, and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cilia</a:t>
            </a:r>
            <a:r>
              <a:rPr lang="en-US" sz="2400" dirty="0">
                <a:ea typeface="+mn-ea"/>
                <a:cs typeface="Arial" pitchFamily="34" charset="0"/>
              </a:rPr>
              <a:t> on the inner epithelium lining the duct help collect the egg cell by </a:t>
            </a:r>
            <a:r>
              <a:rPr lang="en-US" sz="2400" b="1" dirty="0">
                <a:solidFill>
                  <a:srgbClr val="EA0000"/>
                </a:solidFill>
                <a:effectLst>
                  <a:outerShdw blurRad="38100" dist="38100" dir="2700000" algn="tl">
                    <a:srgbClr val="000000">
                      <a:alpha val="43137"/>
                    </a:srgbClr>
                  </a:outerShdw>
                </a:effectLst>
                <a:ea typeface="+mn-ea"/>
                <a:cs typeface="Arial" pitchFamily="34" charset="0"/>
              </a:rPr>
              <a:t>creating a current </a:t>
            </a:r>
            <a:r>
              <a:rPr lang="en-US" sz="2400" dirty="0">
                <a:ea typeface="+mn-ea"/>
                <a:cs typeface="Arial" pitchFamily="34" charset="0"/>
              </a:rPr>
              <a:t>to draw fluid into the duct.  </a:t>
            </a:r>
          </a:p>
        </p:txBody>
      </p:sp>
      <p:pic>
        <p:nvPicPr>
          <p:cNvPr id="105477" name="Picture 6" descr="26-12a.jpg"/>
          <p:cNvPicPr>
            <a:picLocks noChangeAspect="1"/>
          </p:cNvPicPr>
          <p:nvPr/>
        </p:nvPicPr>
        <p:blipFill>
          <a:blip r:embed="rId3" cstate="print">
            <a:lum bright="-20000" contrast="20000"/>
          </a:blip>
          <a:srcRect/>
          <a:stretch>
            <a:fillRect/>
          </a:stretch>
        </p:blipFill>
        <p:spPr bwMode="auto">
          <a:xfrm>
            <a:off x="2438400" y="2438400"/>
            <a:ext cx="5257800" cy="4129088"/>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06500" name="Picture 2" descr="ovarygrosswhole1L.jpg (14710 bytes)"/>
          <p:cNvPicPr>
            <a:picLocks noChangeAspect="1" noChangeArrowheads="1"/>
          </p:cNvPicPr>
          <p:nvPr/>
        </p:nvPicPr>
        <p:blipFill>
          <a:blip r:embed="rId3" cstate="print"/>
          <a:srcRect/>
          <a:stretch>
            <a:fillRect/>
          </a:stretch>
        </p:blipFill>
        <p:spPr bwMode="auto">
          <a:xfrm>
            <a:off x="457200" y="1252538"/>
            <a:ext cx="8534400" cy="514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Ovarian Cysts</a:t>
            </a:r>
          </a:p>
        </p:txBody>
      </p:sp>
      <p:pic>
        <p:nvPicPr>
          <p:cNvPr id="107524" name="Picture 2" descr="http://www.gynae.com.sg/eng/images/services/cysts03.jpg"/>
          <p:cNvPicPr>
            <a:picLocks noChangeAspect="1" noChangeArrowheads="1"/>
          </p:cNvPicPr>
          <p:nvPr/>
        </p:nvPicPr>
        <p:blipFill>
          <a:blip r:embed="rId3" cstate="print"/>
          <a:srcRect/>
          <a:stretch>
            <a:fillRect/>
          </a:stretch>
        </p:blipFill>
        <p:spPr bwMode="auto">
          <a:xfrm>
            <a:off x="457200" y="1447800"/>
            <a:ext cx="3556000" cy="2743200"/>
          </a:xfrm>
          <a:prstGeom prst="rect">
            <a:avLst/>
          </a:prstGeom>
          <a:noFill/>
          <a:ln w="9525">
            <a:noFill/>
            <a:miter lim="800000"/>
            <a:headEnd/>
            <a:tailEnd/>
          </a:ln>
        </p:spPr>
      </p:pic>
      <p:pic>
        <p:nvPicPr>
          <p:cNvPr id="107525" name="Picture 4" descr="http://www.nlm.nih.gov/medlineplus/ency/images/ency/fullsize/17108.jpg"/>
          <p:cNvPicPr>
            <a:picLocks noChangeAspect="1" noChangeArrowheads="1"/>
          </p:cNvPicPr>
          <p:nvPr/>
        </p:nvPicPr>
        <p:blipFill>
          <a:blip r:embed="rId4" cstate="print">
            <a:lum bright="-20000" contrast="20000"/>
          </a:blip>
          <a:srcRect/>
          <a:stretch>
            <a:fillRect/>
          </a:stretch>
        </p:blipFill>
        <p:spPr bwMode="auto">
          <a:xfrm>
            <a:off x="4267200" y="1371600"/>
            <a:ext cx="4476750" cy="35814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08548" name="Picture 2" descr="http://www.cs.nsw.gov.au/cancer/sgog/assets/OvarianCyst.jpg"/>
          <p:cNvPicPr>
            <a:picLocks noChangeAspect="1" noChangeArrowheads="1"/>
          </p:cNvPicPr>
          <p:nvPr/>
        </p:nvPicPr>
        <p:blipFill>
          <a:blip r:embed="rId3" cstate="print"/>
          <a:srcRect/>
          <a:stretch>
            <a:fillRect/>
          </a:stretch>
        </p:blipFill>
        <p:spPr bwMode="auto">
          <a:xfrm>
            <a:off x="0" y="0"/>
            <a:ext cx="91487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457200" y="1187450"/>
            <a:ext cx="8534400" cy="178435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oviduct is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site of fertilization</a:t>
            </a:r>
            <a:r>
              <a:rPr lang="en-US" sz="2400" dirty="0">
                <a:ea typeface="+mn-ea"/>
                <a:cs typeface="Arial" pitchFamily="34" charset="0"/>
              </a:rPr>
              <a:t>.  </a:t>
            </a:r>
          </a:p>
          <a:p>
            <a:pPr fontAlgn="auto">
              <a:spcBef>
                <a:spcPts val="0"/>
              </a:spcBef>
              <a:spcAft>
                <a:spcPts val="0"/>
              </a:spcAft>
              <a:defRPr/>
            </a:pPr>
            <a:endParaRPr lang="en-US" sz="1400" dirty="0">
              <a:ea typeface="+mn-ea"/>
              <a:cs typeface="Arial" pitchFamily="34" charset="0"/>
            </a:endParaRPr>
          </a:p>
          <a:p>
            <a:pPr fontAlgn="auto">
              <a:spcBef>
                <a:spcPts val="0"/>
              </a:spcBef>
              <a:spcAft>
                <a:spcPts val="0"/>
              </a:spcAft>
              <a:defRPr/>
            </a:pPr>
            <a:r>
              <a:rPr lang="en-US" sz="2400" dirty="0">
                <a:ea typeface="+mn-ea"/>
                <a:cs typeface="Arial" pitchFamily="34" charset="0"/>
              </a:rPr>
              <a:t>The </a:t>
            </a:r>
            <a:r>
              <a:rPr lang="en-US" sz="2400" b="1" dirty="0">
                <a:solidFill>
                  <a:srgbClr val="EA0000"/>
                </a:solidFill>
                <a:effectLst>
                  <a:outerShdw blurRad="38100" dist="38100" dir="2700000" algn="tl">
                    <a:srgbClr val="000000">
                      <a:alpha val="43137"/>
                    </a:srgbClr>
                  </a:outerShdw>
                </a:effectLst>
                <a:ea typeface="+mn-ea"/>
                <a:cs typeface="Arial" pitchFamily="34" charset="0"/>
              </a:rPr>
              <a:t>cilia</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in this duct also convey the egg cell down the duct to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UTERUS</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(womb).  </a:t>
            </a:r>
          </a:p>
          <a:p>
            <a:pPr fontAlgn="auto">
              <a:spcBef>
                <a:spcPts val="0"/>
              </a:spcBef>
              <a:spcAft>
                <a:spcPts val="0"/>
              </a:spcAft>
              <a:defRPr/>
            </a:pPr>
            <a:endParaRPr lang="en-US" sz="2400" dirty="0">
              <a:ea typeface="+mn-ea"/>
              <a:cs typeface="Arial" pitchFamily="34" charset="0"/>
            </a:endParaRPr>
          </a:p>
        </p:txBody>
      </p:sp>
      <p:pic>
        <p:nvPicPr>
          <p:cNvPr id="109573" name="Picture 6" descr="26-18.jpg"/>
          <p:cNvPicPr>
            <a:picLocks noChangeAspect="1"/>
          </p:cNvPicPr>
          <p:nvPr/>
        </p:nvPicPr>
        <p:blipFill>
          <a:blip r:embed="rId3" cstate="print">
            <a:lum bright="-20000" contrast="20000"/>
          </a:blip>
          <a:srcRect/>
          <a:stretch>
            <a:fillRect/>
          </a:stretch>
        </p:blipFill>
        <p:spPr bwMode="auto">
          <a:xfrm>
            <a:off x="1295400" y="2743200"/>
            <a:ext cx="6934200" cy="39624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left)">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7" name="TextBox 6"/>
          <p:cNvSpPr txBox="1"/>
          <p:nvPr/>
        </p:nvSpPr>
        <p:spPr>
          <a:xfrm>
            <a:off x="304800" y="1143000"/>
            <a:ext cx="8610600" cy="2154238"/>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a:t>
            </a:r>
            <a:r>
              <a:rPr lang="en-US" sz="2400" b="1" dirty="0">
                <a:solidFill>
                  <a:srgbClr val="EA0000"/>
                </a:solidFill>
                <a:effectLst>
                  <a:outerShdw blurRad="38100" dist="38100" dir="2700000" algn="tl">
                    <a:srgbClr val="000000">
                      <a:alpha val="43137"/>
                    </a:srgbClr>
                  </a:outerShdw>
                </a:effectLst>
                <a:ea typeface="+mn-ea"/>
                <a:cs typeface="Arial" pitchFamily="34" charset="0"/>
              </a:rPr>
              <a:t>UTERUS</a:t>
            </a:r>
            <a:r>
              <a:rPr lang="en-US" sz="2400" dirty="0">
                <a:ea typeface="+mn-ea"/>
                <a:cs typeface="Arial" pitchFamily="34" charset="0"/>
              </a:rPr>
              <a:t> is a thick, </a:t>
            </a:r>
            <a:r>
              <a:rPr lang="en-US" sz="2400" b="1" dirty="0">
                <a:solidFill>
                  <a:srgbClr val="EA0000"/>
                </a:solidFill>
                <a:effectLst>
                  <a:outerShdw blurRad="38100" dist="38100" dir="2700000" algn="tl">
                    <a:srgbClr val="000000">
                      <a:alpha val="43137"/>
                    </a:srgbClr>
                  </a:outerShdw>
                </a:effectLst>
                <a:ea typeface="+mn-ea"/>
                <a:cs typeface="Arial" pitchFamily="34" charset="0"/>
              </a:rPr>
              <a:t>muscular organ </a:t>
            </a:r>
            <a:r>
              <a:rPr lang="en-US" sz="2400" dirty="0">
                <a:ea typeface="+mn-ea"/>
                <a:cs typeface="Arial" pitchFamily="34" charset="0"/>
              </a:rPr>
              <a:t>(shaped like an upside down pear).  </a:t>
            </a:r>
          </a:p>
          <a:p>
            <a:pPr fontAlgn="auto">
              <a:spcBef>
                <a:spcPts val="0"/>
              </a:spcBef>
              <a:spcAft>
                <a:spcPts val="0"/>
              </a:spcAft>
              <a:defRPr/>
            </a:pPr>
            <a:endParaRPr lang="en-US" sz="1400" dirty="0">
              <a:ea typeface="+mn-ea"/>
              <a:cs typeface="Arial" pitchFamily="34" charset="0"/>
            </a:endParaRPr>
          </a:p>
          <a:p>
            <a:pPr fontAlgn="auto">
              <a:spcBef>
                <a:spcPts val="0"/>
              </a:spcBef>
              <a:spcAft>
                <a:spcPts val="0"/>
              </a:spcAft>
              <a:defRPr/>
            </a:pPr>
            <a:r>
              <a:rPr lang="en-US" sz="2400" dirty="0">
                <a:ea typeface="+mn-ea"/>
                <a:cs typeface="Arial" pitchFamily="34" charset="0"/>
              </a:rPr>
              <a:t>It is remarkably small; the uterus of a woman who has never been pregnant is about </a:t>
            </a:r>
            <a:r>
              <a:rPr lang="en-US" sz="2400" b="1" dirty="0">
                <a:solidFill>
                  <a:srgbClr val="EA0000"/>
                </a:solidFill>
                <a:effectLst>
                  <a:outerShdw blurRad="38100" dist="38100" dir="2700000" algn="tl">
                    <a:srgbClr val="000000">
                      <a:alpha val="43137"/>
                    </a:srgbClr>
                  </a:outerShdw>
                </a:effectLst>
                <a:ea typeface="+mn-ea"/>
                <a:cs typeface="Arial" pitchFamily="34" charset="0"/>
              </a:rPr>
              <a:t>7 cm</a:t>
            </a:r>
            <a:r>
              <a:rPr lang="en-US" sz="2400" dirty="0">
                <a:solidFill>
                  <a:srgbClr val="EA0000"/>
                </a:solidFill>
                <a:effectLst>
                  <a:outerShdw blurRad="38100" dist="38100" dir="2700000" algn="tl">
                    <a:srgbClr val="000000">
                      <a:alpha val="43137"/>
                    </a:srgbClr>
                  </a:outerShdw>
                </a:effectLst>
                <a:ea typeface="+mn-ea"/>
                <a:cs typeface="Arial" pitchFamily="34" charset="0"/>
              </a:rPr>
              <a:t> </a:t>
            </a:r>
            <a:r>
              <a:rPr lang="en-US" sz="2400" dirty="0">
                <a:ea typeface="+mn-ea"/>
                <a:cs typeface="Arial" pitchFamily="34" charset="0"/>
              </a:rPr>
              <a:t>long and </a:t>
            </a:r>
            <a:r>
              <a:rPr lang="en-US" sz="2400" b="1" dirty="0">
                <a:solidFill>
                  <a:srgbClr val="EA0000"/>
                </a:solidFill>
                <a:effectLst>
                  <a:outerShdw blurRad="38100" dist="38100" dir="2700000" algn="tl">
                    <a:srgbClr val="000000">
                      <a:alpha val="43137"/>
                    </a:srgbClr>
                  </a:outerShdw>
                </a:effectLst>
                <a:ea typeface="+mn-ea"/>
                <a:cs typeface="Arial" pitchFamily="34" charset="0"/>
              </a:rPr>
              <a:t>4-5 cm </a:t>
            </a:r>
            <a:r>
              <a:rPr lang="en-US" sz="2400" dirty="0">
                <a:ea typeface="+mn-ea"/>
                <a:cs typeface="Arial" pitchFamily="34" charset="0"/>
              </a:rPr>
              <a:t>wide at its widest. </a:t>
            </a:r>
          </a:p>
        </p:txBody>
      </p:sp>
      <p:pic>
        <p:nvPicPr>
          <p:cNvPr id="110597" name="Picture 2" descr="http://uterus1.com/images/anatomy_uterus.jpg"/>
          <p:cNvPicPr>
            <a:picLocks noChangeAspect="1" noChangeArrowheads="1"/>
          </p:cNvPicPr>
          <p:nvPr/>
        </p:nvPicPr>
        <p:blipFill>
          <a:blip r:embed="rId3" cstate="print">
            <a:lum bright="-20000" contrast="20000"/>
          </a:blip>
          <a:srcRect/>
          <a:stretch>
            <a:fillRect/>
          </a:stretch>
        </p:blipFill>
        <p:spPr bwMode="auto">
          <a:xfrm>
            <a:off x="2133600" y="3200400"/>
            <a:ext cx="4419600" cy="3441700"/>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wipe(left)">
                                      <p:cBhvr>
                                        <p:cTn id="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99332" name="TextBox 6"/>
          <p:cNvSpPr txBox="1">
            <a:spLocks noChangeArrowheads="1"/>
          </p:cNvSpPr>
          <p:nvPr/>
        </p:nvSpPr>
        <p:spPr bwMode="auto">
          <a:xfrm>
            <a:off x="304800" y="1143000"/>
            <a:ext cx="8610600" cy="830263"/>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unique arrangement of muscles that make up the uterine wall </a:t>
            </a:r>
            <a:r>
              <a:rPr lang="en-US" sz="2400" b="1" dirty="0">
                <a:solidFill>
                  <a:srgbClr val="EA0000"/>
                </a:solidFill>
                <a:effectLst>
                  <a:outerShdw blurRad="38100" dist="38100" dir="2700000" algn="tl">
                    <a:srgbClr val="000000">
                      <a:alpha val="43137"/>
                    </a:srgbClr>
                  </a:outerShdw>
                </a:effectLst>
                <a:ea typeface="+mn-ea"/>
                <a:cs typeface="Arial" pitchFamily="34" charset="0"/>
              </a:rPr>
              <a:t>allow it to expand </a:t>
            </a:r>
            <a:r>
              <a:rPr lang="en-US" sz="2400" dirty="0">
                <a:ea typeface="+mn-ea"/>
                <a:cs typeface="Arial" pitchFamily="34" charset="0"/>
              </a:rPr>
              <a:t>to accommodate a 4 kg </a:t>
            </a:r>
            <a:r>
              <a:rPr lang="en-US" sz="2400" dirty="0" smtClean="0">
                <a:ea typeface="+mn-ea"/>
                <a:cs typeface="Arial" pitchFamily="34" charset="0"/>
              </a:rPr>
              <a:t>(?lb) </a:t>
            </a:r>
            <a:r>
              <a:rPr lang="en-US" sz="2400" dirty="0">
                <a:ea typeface="+mn-ea"/>
                <a:cs typeface="Arial" pitchFamily="34" charset="0"/>
              </a:rPr>
              <a:t>fetus.  </a:t>
            </a:r>
          </a:p>
        </p:txBody>
      </p:sp>
      <p:pic>
        <p:nvPicPr>
          <p:cNvPr id="111621" name="Picture 2" descr="http://photosthatchangedtheworld.com/wp-content/uploads/2008/08/the-baby-hand2.jpg"/>
          <p:cNvPicPr>
            <a:picLocks noChangeAspect="1" noChangeArrowheads="1"/>
          </p:cNvPicPr>
          <p:nvPr/>
        </p:nvPicPr>
        <p:blipFill>
          <a:blip r:embed="rId3" cstate="print">
            <a:lum contrast="10000"/>
          </a:blip>
          <a:srcRect/>
          <a:stretch>
            <a:fillRect/>
          </a:stretch>
        </p:blipFill>
        <p:spPr bwMode="auto">
          <a:xfrm>
            <a:off x="1295400" y="2057400"/>
            <a:ext cx="6324600" cy="4513263"/>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5" name="Rounded Rectangle 4"/>
          <p:cNvSpPr/>
          <p:nvPr/>
        </p:nvSpPr>
        <p:spPr>
          <a:xfrm>
            <a:off x="6553200" y="3048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6553200" y="4267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553200" y="4953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7" name="TextBox 6"/>
          <p:cNvSpPr txBox="1"/>
          <p:nvPr/>
        </p:nvSpPr>
        <p:spPr>
          <a:xfrm>
            <a:off x="304800" y="1219200"/>
            <a:ext cx="8610600" cy="120015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inner lining of the uterus, the </a:t>
            </a:r>
            <a:r>
              <a:rPr lang="en-US" sz="2400" b="1" dirty="0">
                <a:solidFill>
                  <a:srgbClr val="EA0000"/>
                </a:solidFill>
                <a:effectLst>
                  <a:outerShdw blurRad="38100" dist="38100" dir="2700000" algn="tl" rotWithShape="0">
                    <a:srgbClr val="000000">
                      <a:alpha val="43137"/>
                    </a:srgbClr>
                  </a:outerShdw>
                </a:effectLst>
                <a:ea typeface="+mn-ea"/>
                <a:cs typeface="Arial" pitchFamily="34" charset="0"/>
              </a:rPr>
              <a:t>ENDOMETRIUM</a:t>
            </a:r>
            <a:r>
              <a:rPr lang="en-US" sz="2400" dirty="0">
                <a:ea typeface="+mn-ea"/>
                <a:cs typeface="Arial" pitchFamily="34" charset="0"/>
              </a:rPr>
              <a:t>, is richly supplied with </a:t>
            </a:r>
            <a:r>
              <a:rPr lang="en-US" sz="2400" b="1" dirty="0">
                <a:solidFill>
                  <a:srgbClr val="EA0000"/>
                </a:solidFill>
                <a:effectLst>
                  <a:outerShdw blurRad="38100" dist="38100" dir="2700000" algn="tl">
                    <a:srgbClr val="000000">
                      <a:alpha val="43137"/>
                    </a:srgbClr>
                  </a:outerShdw>
                </a:effectLst>
                <a:ea typeface="+mn-ea"/>
                <a:cs typeface="Arial" pitchFamily="34" charset="0"/>
              </a:rPr>
              <a:t>blood vessels</a:t>
            </a:r>
            <a:r>
              <a:rPr lang="en-US" sz="2400" dirty="0">
                <a:ea typeface="+mn-ea"/>
                <a:cs typeface="Arial" pitchFamily="34" charset="0"/>
              </a:rPr>
              <a:t>, in which a fertilized egg implants and develops.</a:t>
            </a:r>
          </a:p>
        </p:txBody>
      </p:sp>
      <p:pic>
        <p:nvPicPr>
          <p:cNvPr id="113669" name="Picture 2" descr="http://www.meditrina.com/images/402265-01X.jpg"/>
          <p:cNvPicPr>
            <a:picLocks noChangeAspect="1" noChangeArrowheads="1"/>
          </p:cNvPicPr>
          <p:nvPr/>
        </p:nvPicPr>
        <p:blipFill>
          <a:blip r:embed="rId3" cstate="print">
            <a:lum bright="-20000" contrast="20000"/>
          </a:blip>
          <a:srcRect/>
          <a:stretch>
            <a:fillRect/>
          </a:stretch>
        </p:blipFill>
        <p:spPr bwMode="auto">
          <a:xfrm>
            <a:off x="1828800" y="2514600"/>
            <a:ext cx="5383213" cy="4078288"/>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457200" y="1219200"/>
            <a:ext cx="4343400" cy="1200150"/>
          </a:xfrm>
          <a:prstGeom prst="rect">
            <a:avLst/>
          </a:prstGeom>
          <a:noFill/>
        </p:spPr>
        <p:txBody>
          <a:bodyPr>
            <a:spAutoFit/>
          </a:bodyPr>
          <a:lstStyle/>
          <a:p>
            <a:pPr fontAlgn="auto">
              <a:spcBef>
                <a:spcPts val="0"/>
              </a:spcBef>
              <a:spcAft>
                <a:spcPts val="0"/>
              </a:spcAft>
              <a:defRPr/>
            </a:pPr>
            <a:r>
              <a:rPr lang="en-US" sz="2400" dirty="0">
                <a:ea typeface="+mn-ea"/>
                <a:cs typeface="Arial" pitchFamily="34" charset="0"/>
              </a:rPr>
              <a:t>The narrow neck of the uterus is the </a:t>
            </a:r>
            <a:r>
              <a:rPr lang="en-US" sz="2400" b="1" dirty="0">
                <a:solidFill>
                  <a:srgbClr val="EA0000"/>
                </a:solidFill>
                <a:effectLst>
                  <a:outerShdw blurRad="38100" dist="38100" dir="2700000" algn="tl" rotWithShape="0">
                    <a:srgbClr val="000000">
                      <a:alpha val="43137"/>
                    </a:srgbClr>
                  </a:outerShdw>
                </a:effectLst>
                <a:ea typeface="+mn-ea"/>
                <a:cs typeface="Arial" pitchFamily="34" charset="0"/>
              </a:rPr>
              <a:t>CERVIX</a:t>
            </a:r>
            <a:r>
              <a:rPr lang="en-US" sz="2400" dirty="0">
                <a:ea typeface="+mn-ea"/>
                <a:cs typeface="Arial" pitchFamily="34" charset="0"/>
              </a:rPr>
              <a:t>, which opens into the </a:t>
            </a:r>
            <a:r>
              <a:rPr lang="en-US" sz="2400" b="1" dirty="0">
                <a:solidFill>
                  <a:srgbClr val="EA0000"/>
                </a:solidFill>
                <a:effectLst>
                  <a:outerShdw blurRad="38100" dist="38100" dir="2700000" algn="tl" rotWithShape="0">
                    <a:srgbClr val="000000">
                      <a:alpha val="43137"/>
                    </a:srgbClr>
                  </a:outerShdw>
                </a:effectLst>
                <a:ea typeface="+mn-ea"/>
                <a:cs typeface="Arial" pitchFamily="34" charset="0"/>
              </a:rPr>
              <a:t>VAGINA</a:t>
            </a:r>
            <a:r>
              <a:rPr lang="en-US" sz="2400" dirty="0">
                <a:ea typeface="+mn-ea"/>
                <a:cs typeface="Arial" pitchFamily="34" charset="0"/>
              </a:rPr>
              <a:t>.  </a:t>
            </a:r>
          </a:p>
        </p:txBody>
      </p:sp>
      <p:pic>
        <p:nvPicPr>
          <p:cNvPr id="114693" name="Picture 2" descr="cervix"/>
          <p:cNvPicPr>
            <a:picLocks noChangeAspect="1" noChangeArrowheads="1"/>
          </p:cNvPicPr>
          <p:nvPr/>
        </p:nvPicPr>
        <p:blipFill>
          <a:blip r:embed="rId3" cstate="print">
            <a:lum contrast="20000"/>
          </a:blip>
          <a:srcRect/>
          <a:stretch>
            <a:fillRect/>
          </a:stretch>
        </p:blipFill>
        <p:spPr bwMode="auto">
          <a:xfrm>
            <a:off x="4953000" y="1295400"/>
            <a:ext cx="3657600" cy="2954338"/>
          </a:xfrm>
          <a:prstGeom prst="rect">
            <a:avLst/>
          </a:prstGeom>
          <a:noFill/>
          <a:ln w="38100">
            <a:solidFill>
              <a:srgbClr val="000000"/>
            </a:solidFill>
            <a:miter lim="800000"/>
            <a:headEnd/>
            <a:tailEnd/>
          </a:ln>
        </p:spPr>
      </p:pic>
      <p:pic>
        <p:nvPicPr>
          <p:cNvPr id="114694" name="Picture 2" descr="http://www.nlm.nih.gov/medlineplus/ency/images/ency/fullsize/17050.jpg"/>
          <p:cNvPicPr>
            <a:picLocks noChangeAspect="1" noChangeArrowheads="1"/>
          </p:cNvPicPr>
          <p:nvPr/>
        </p:nvPicPr>
        <p:blipFill>
          <a:blip r:embed="rId4" cstate="print">
            <a:lum bright="-20000" contrast="20000"/>
          </a:blip>
          <a:srcRect/>
          <a:stretch>
            <a:fillRect/>
          </a:stretch>
        </p:blipFill>
        <p:spPr bwMode="auto">
          <a:xfrm>
            <a:off x="457200" y="2895600"/>
            <a:ext cx="3741738" cy="3581400"/>
          </a:xfrm>
          <a:prstGeom prst="rect">
            <a:avLst/>
          </a:prstGeom>
          <a:noFill/>
          <a:ln w="57150">
            <a:solidFill>
              <a:schemeClr val="tx1"/>
            </a:solidFill>
            <a:miter lim="800000"/>
            <a:headEnd/>
            <a:tailEnd/>
          </a:ln>
        </p:spPr>
      </p:pic>
      <p:sp>
        <p:nvSpPr>
          <p:cNvPr id="8" name="TextBox 7"/>
          <p:cNvSpPr txBox="1">
            <a:spLocks noChangeArrowheads="1"/>
          </p:cNvSpPr>
          <p:nvPr/>
        </p:nvSpPr>
        <p:spPr bwMode="auto">
          <a:xfrm>
            <a:off x="4267200" y="4572000"/>
            <a:ext cx="4648200" cy="1938338"/>
          </a:xfrm>
          <a:prstGeom prst="rect">
            <a:avLst/>
          </a:prstGeom>
          <a:noFill/>
          <a:ln w="9525">
            <a:noFill/>
            <a:miter lim="800000"/>
            <a:headEnd/>
            <a:tailEnd/>
          </a:ln>
        </p:spPr>
        <p:txBody>
          <a:bodyPr>
            <a:spAutoFit/>
          </a:bodyPr>
          <a:lstStyle/>
          <a:p>
            <a:r>
              <a:rPr lang="en-US" sz="2400">
                <a:cs typeface="Arial" pitchFamily="34" charset="0"/>
              </a:rPr>
              <a:t>The vagina is a thin-walled chamber that forms the </a:t>
            </a:r>
            <a:r>
              <a:rPr lang="en-US" sz="2400" b="1">
                <a:solidFill>
                  <a:srgbClr val="EA0000"/>
                </a:solidFill>
                <a:effectLst>
                  <a:outerShdw blurRad="38100" dist="38100" dir="2700000" algn="tl">
                    <a:srgbClr val="C0C0C0"/>
                  </a:outerShdw>
                </a:effectLst>
                <a:cs typeface="Arial" pitchFamily="34" charset="0"/>
              </a:rPr>
              <a:t>birth canal</a:t>
            </a:r>
            <a:r>
              <a:rPr lang="en-US" sz="2400">
                <a:cs typeface="Arial" pitchFamily="34" charset="0"/>
              </a:rPr>
              <a:t> through which the baby is expelled; it is also the </a:t>
            </a:r>
            <a:r>
              <a:rPr lang="en-US" sz="2400" b="1">
                <a:solidFill>
                  <a:srgbClr val="EA0000"/>
                </a:solidFill>
                <a:effectLst>
                  <a:outerShdw blurRad="38100" dist="38100" dir="2700000" algn="tl">
                    <a:srgbClr val="C0C0C0"/>
                  </a:outerShdw>
                </a:effectLst>
                <a:cs typeface="Arial" pitchFamily="34" charset="0"/>
              </a:rPr>
              <a:t>receptacle</a:t>
            </a:r>
            <a:r>
              <a:rPr lang="en-US" sz="2400">
                <a:solidFill>
                  <a:srgbClr val="EA0000"/>
                </a:solidFill>
                <a:effectLst>
                  <a:outerShdw blurRad="38100" dist="38100" dir="2700000" algn="tl">
                    <a:srgbClr val="C0C0C0"/>
                  </a:outerShdw>
                </a:effectLst>
                <a:cs typeface="Arial" pitchFamily="34" charset="0"/>
              </a:rPr>
              <a:t> </a:t>
            </a:r>
            <a:r>
              <a:rPr lang="en-US" sz="2400">
                <a:cs typeface="Arial" pitchFamily="34" charset="0"/>
              </a:rPr>
              <a:t>for the man</a:t>
            </a:r>
            <a:r>
              <a:rPr lang="ja-JP" altLang="en-US" sz="2400">
                <a:cs typeface="Arial" pitchFamily="34" charset="0"/>
              </a:rPr>
              <a:t>’</a:t>
            </a:r>
            <a:r>
              <a:rPr lang="en-US" altLang="ja-JP" sz="2400">
                <a:cs typeface="Arial" pitchFamily="34" charset="0"/>
              </a:rPr>
              <a:t>s penis.</a:t>
            </a: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0835"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7" name="Rounded Rectangle 6"/>
          <p:cNvSpPr/>
          <p:nvPr/>
        </p:nvSpPr>
        <p:spPr>
          <a:xfrm>
            <a:off x="1066800" y="1143000"/>
            <a:ext cx="10668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1066800" y="1828800"/>
            <a:ext cx="12192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1859"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8" name="Rounded Rectangle 7"/>
          <p:cNvSpPr/>
          <p:nvPr/>
        </p:nvSpPr>
        <p:spPr>
          <a:xfrm>
            <a:off x="1066800" y="1828800"/>
            <a:ext cx="1219200" cy="381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288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7620000" y="2667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ounded Rectangle 1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5"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3907"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7543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ounded Rectangle 16"/>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4931"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5638800" y="58674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5955"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7620000" y="1905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6979"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7543800" y="1219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800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9" name="Rounded Rectangle 8"/>
          <p:cNvSpPr/>
          <p:nvPr/>
        </p:nvSpPr>
        <p:spPr>
          <a:xfrm>
            <a:off x="1143000" y="3429000"/>
            <a:ext cx="12192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web-books.com/eLibrary/Medicine/Physiology/Reproductive/repdt_male.jpg"/>
          <p:cNvPicPr>
            <a:picLocks noChangeAspect="1" noChangeArrowheads="1"/>
          </p:cNvPicPr>
          <p:nvPr/>
        </p:nvPicPr>
        <p:blipFill>
          <a:blip r:embed="rId2" cstate="print">
            <a:lum bright="-10000" contrast="20000"/>
          </a:blip>
          <a:srcRect/>
          <a:stretch>
            <a:fillRect/>
          </a:stretch>
        </p:blipFill>
        <p:spPr bwMode="auto">
          <a:xfrm>
            <a:off x="381000" y="457200"/>
            <a:ext cx="8442325" cy="5867400"/>
          </a:xfrm>
          <a:prstGeom prst="rect">
            <a:avLst/>
          </a:prstGeom>
          <a:noFill/>
          <a:ln w="9525">
            <a:noFill/>
            <a:miter lim="800000"/>
            <a:headEnd/>
            <a:tailEnd/>
          </a:ln>
        </p:spPr>
      </p:pic>
      <p:sp>
        <p:nvSpPr>
          <p:cNvPr id="6" name="Rounded Rectangle 5"/>
          <p:cNvSpPr/>
          <p:nvPr/>
        </p:nvSpPr>
        <p:spPr>
          <a:xfrm>
            <a:off x="6553200" y="4267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6553200" y="49530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6553200" y="56388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381000" y="4648200"/>
            <a:ext cx="2209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381000" y="3810000"/>
            <a:ext cx="18288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381000" y="2133600"/>
            <a:ext cx="2286000" cy="533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29027"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0" name="Rounded Rectangle 9"/>
          <p:cNvSpPr/>
          <p:nvPr/>
        </p:nvSpPr>
        <p:spPr>
          <a:xfrm>
            <a:off x="1066800" y="42672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30051"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41148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31075"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2514600" y="5867400"/>
            <a:ext cx="1371600" cy="6858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32099"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
        <p:nvSpPr>
          <p:cNvPr id="11" name="Rounded Rectangle 10"/>
          <p:cNvSpPr/>
          <p:nvPr/>
        </p:nvSpPr>
        <p:spPr>
          <a:xfrm>
            <a:off x="1066800" y="4953000"/>
            <a:ext cx="1371600" cy="4572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4" name="Rectangle 3"/>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pic>
        <p:nvPicPr>
          <p:cNvPr id="133123" name="Picture 2" descr="femalerepro_2"/>
          <p:cNvPicPr>
            <a:picLocks noChangeAspect="1" noChangeArrowheads="1"/>
          </p:cNvPicPr>
          <p:nvPr/>
        </p:nvPicPr>
        <p:blipFill>
          <a:blip r:embed="rId3" cstate="print">
            <a:lum bright="-10000" contrast="20000"/>
          </a:blip>
          <a:srcRect/>
          <a:stretch>
            <a:fillRect/>
          </a:stretch>
        </p:blipFill>
        <p:spPr bwMode="auto">
          <a:xfrm>
            <a:off x="990600" y="1143000"/>
            <a:ext cx="7964488" cy="5486400"/>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123908" name="TextBox 5"/>
          <p:cNvSpPr txBox="1">
            <a:spLocks noChangeArrowheads="1"/>
          </p:cNvSpPr>
          <p:nvPr/>
        </p:nvSpPr>
        <p:spPr bwMode="auto">
          <a:xfrm>
            <a:off x="304800" y="1143000"/>
            <a:ext cx="8610600" cy="1570038"/>
          </a:xfrm>
          <a:prstGeom prst="rect">
            <a:avLst/>
          </a:prstGeom>
          <a:noFill/>
          <a:ln w="9525">
            <a:noFill/>
            <a:miter lim="800000"/>
            <a:headEnd/>
            <a:tailEnd/>
          </a:ln>
        </p:spPr>
        <p:txBody>
          <a:bodyPr>
            <a:spAutoFit/>
          </a:bodyPr>
          <a:lstStyle/>
          <a:p>
            <a:pPr>
              <a:defRPr/>
            </a:pPr>
            <a:r>
              <a:rPr lang="en-US" sz="2400" dirty="0">
                <a:ea typeface="+mn-ea"/>
                <a:cs typeface="Arial" pitchFamily="34" charset="0"/>
              </a:rPr>
              <a:t>The </a:t>
            </a:r>
            <a:r>
              <a:rPr lang="en-US" sz="2400" b="1" dirty="0">
                <a:solidFill>
                  <a:srgbClr val="EA0000"/>
                </a:solidFill>
                <a:effectLst>
                  <a:outerShdw blurRad="38100" dist="38100" dir="2700000" algn="tl">
                    <a:srgbClr val="000000">
                      <a:alpha val="43137"/>
                    </a:srgbClr>
                  </a:outerShdw>
                </a:effectLst>
                <a:ea typeface="+mn-ea"/>
                <a:cs typeface="Arial" pitchFamily="34" charset="0"/>
              </a:rPr>
              <a:t>lack of estrogen in males </a:t>
            </a:r>
            <a:r>
              <a:rPr lang="en-US" sz="2400" dirty="0">
                <a:ea typeface="+mn-ea"/>
                <a:cs typeface="Arial" pitchFamily="34" charset="0"/>
              </a:rPr>
              <a:t>prevents the development of both the </a:t>
            </a:r>
            <a:r>
              <a:rPr lang="en-US" sz="2400" dirty="0" err="1">
                <a:ea typeface="+mn-ea"/>
                <a:cs typeface="Arial" pitchFamily="34" charset="0"/>
              </a:rPr>
              <a:t>secretory</a:t>
            </a:r>
            <a:r>
              <a:rPr lang="en-US" sz="2400" dirty="0">
                <a:ea typeface="+mn-ea"/>
                <a:cs typeface="Arial" pitchFamily="34" charset="0"/>
              </a:rPr>
              <a:t> apparatus and the fat deposits, so the breasts remain </a:t>
            </a:r>
            <a:r>
              <a:rPr lang="en-US" sz="2400" b="1" dirty="0">
                <a:solidFill>
                  <a:srgbClr val="EA0000"/>
                </a:solidFill>
                <a:effectLst>
                  <a:outerShdw blurRad="38100" dist="38100" dir="2700000" algn="tl">
                    <a:srgbClr val="000000">
                      <a:alpha val="43137"/>
                    </a:srgbClr>
                  </a:outerShdw>
                </a:effectLst>
                <a:ea typeface="+mn-ea"/>
                <a:cs typeface="Arial" pitchFamily="34" charset="0"/>
              </a:rPr>
              <a:t>small</a:t>
            </a:r>
            <a:r>
              <a:rPr lang="en-US" sz="2400" dirty="0">
                <a:ea typeface="+mn-ea"/>
                <a:cs typeface="Arial" pitchFamily="34" charset="0"/>
              </a:rPr>
              <a:t> and the nipple is not connected to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ducts</a:t>
            </a:r>
            <a:r>
              <a:rPr lang="en-US" sz="2400" dirty="0">
                <a:ea typeface="+mn-ea"/>
                <a:cs typeface="Arial" pitchFamily="34" charset="0"/>
              </a:rPr>
              <a:t>.  </a:t>
            </a:r>
          </a:p>
        </p:txBody>
      </p:sp>
      <p:pic>
        <p:nvPicPr>
          <p:cNvPr id="136197" name="Picture 4" descr="http://www.cosmetic-aesthetic.com/images/gynaekomastie.jpg"/>
          <p:cNvPicPr>
            <a:picLocks noChangeAspect="1" noChangeArrowheads="1"/>
          </p:cNvPicPr>
          <p:nvPr/>
        </p:nvPicPr>
        <p:blipFill>
          <a:blip r:embed="rId3" cstate="print">
            <a:lum bright="-10000" contrast="20000"/>
          </a:blip>
          <a:srcRect/>
          <a:stretch>
            <a:fillRect/>
          </a:stretch>
        </p:blipFill>
        <p:spPr bwMode="auto">
          <a:xfrm>
            <a:off x="2057400" y="2438400"/>
            <a:ext cx="4724400" cy="4119563"/>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304800" y="141288"/>
            <a:ext cx="762000" cy="1001712"/>
          </a:xfrm>
          <a:prstGeom prst="rect">
            <a:avLst/>
          </a:prstGeom>
          <a:noFill/>
          <a:ln w="9525">
            <a:noFill/>
            <a:miter lim="800000"/>
            <a:headEnd/>
            <a:tailEnd/>
          </a:ln>
        </p:spPr>
      </p:pic>
      <p:sp>
        <p:nvSpPr>
          <p:cNvPr id="5" name="Rectangle 4"/>
          <p:cNvSpPr/>
          <p:nvPr/>
        </p:nvSpPr>
        <p:spPr>
          <a:xfrm>
            <a:off x="1066800" y="152400"/>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p:nvPr/>
        </p:nvSpPr>
        <p:spPr>
          <a:xfrm>
            <a:off x="152400" y="1414463"/>
            <a:ext cx="4800600" cy="3386137"/>
          </a:xfrm>
          <a:prstGeom prst="rect">
            <a:avLst/>
          </a:prstGeom>
          <a:noFill/>
        </p:spPr>
        <p:txBody>
          <a:bodyPr>
            <a:spAutoFit/>
          </a:bodyPr>
          <a:lstStyle/>
          <a:p>
            <a:pPr fontAlgn="auto">
              <a:spcBef>
                <a:spcPts val="0"/>
              </a:spcBef>
              <a:spcAft>
                <a:spcPts val="0"/>
              </a:spcAft>
              <a:defRPr/>
            </a:pPr>
            <a:r>
              <a:rPr lang="en-US" sz="2200" b="1" dirty="0">
                <a:effectLst>
                  <a:outerShdw blurRad="50800" dist="38100" algn="tr" rotWithShape="0">
                    <a:prstClr val="black">
                      <a:alpha val="40000"/>
                    </a:prstClr>
                  </a:outerShdw>
                </a:effectLst>
                <a:ea typeface="+mn-ea"/>
                <a:cs typeface="Arial" pitchFamily="34" charset="0"/>
              </a:rPr>
              <a:t>THE FEMALE HORMONE CYCLES  </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a:ea typeface="+mn-ea"/>
                <a:cs typeface="Arial" pitchFamily="34" charset="0"/>
              </a:rPr>
              <a:t>Two different types of cycles occur in the female mammals:</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US" sz="2400" dirty="0">
                <a:ea typeface="+mn-ea"/>
                <a:cs typeface="Arial" pitchFamily="34" charset="0"/>
              </a:rPr>
              <a:t>	1.  The </a:t>
            </a:r>
            <a:r>
              <a:rPr lang="en-US" sz="2400" b="1" dirty="0">
                <a:solidFill>
                  <a:srgbClr val="EA0000"/>
                </a:solidFill>
                <a:effectLst>
                  <a:outerShdw blurRad="38100" dist="38100" dir="2700000" algn="tl">
                    <a:srgbClr val="000000">
                      <a:alpha val="43137"/>
                    </a:srgbClr>
                  </a:outerShdw>
                </a:effectLst>
                <a:ea typeface="+mn-ea"/>
                <a:cs typeface="Arial" pitchFamily="34" charset="0"/>
              </a:rPr>
              <a:t>menstrual</a:t>
            </a:r>
            <a:r>
              <a:rPr lang="en-US" sz="2400" b="1" dirty="0">
                <a:ea typeface="+mn-ea"/>
                <a:cs typeface="Arial" pitchFamily="34" charset="0"/>
              </a:rPr>
              <a:t> </a:t>
            </a:r>
            <a:r>
              <a:rPr lang="en-US" sz="2400" dirty="0">
                <a:ea typeface="+mn-ea"/>
                <a:cs typeface="Arial" pitchFamily="34" charset="0"/>
              </a:rPr>
              <a:t>cycle</a:t>
            </a:r>
          </a:p>
          <a:p>
            <a:pPr fontAlgn="auto">
              <a:spcBef>
                <a:spcPts val="0"/>
              </a:spcBef>
              <a:spcAft>
                <a:spcPts val="0"/>
              </a:spcAft>
              <a:defRPr/>
            </a:pPr>
            <a:endParaRPr lang="en-US" sz="2400" dirty="0">
              <a:ea typeface="+mn-ea"/>
              <a:cs typeface="Arial" pitchFamily="34" charset="0"/>
            </a:endParaRPr>
          </a:p>
          <a:p>
            <a:pPr fontAlgn="auto">
              <a:spcBef>
                <a:spcPts val="0"/>
              </a:spcBef>
              <a:spcAft>
                <a:spcPts val="0"/>
              </a:spcAft>
              <a:defRPr/>
            </a:pPr>
            <a:r>
              <a:rPr lang="en-CA" sz="2400" dirty="0">
                <a:ea typeface="+mn-ea"/>
                <a:cs typeface="Arial" pitchFamily="34" charset="0"/>
              </a:rPr>
              <a:t>	2.  </a:t>
            </a:r>
            <a:r>
              <a:rPr lang="en-US" sz="2400" dirty="0">
                <a:ea typeface="+mn-ea"/>
                <a:cs typeface="Arial" pitchFamily="34" charset="0"/>
              </a:rPr>
              <a:t>The </a:t>
            </a:r>
            <a:r>
              <a:rPr lang="en-US" sz="2400" b="1" dirty="0">
                <a:solidFill>
                  <a:srgbClr val="EA0000"/>
                </a:solidFill>
                <a:effectLst>
                  <a:outerShdw blurRad="38100" dist="38100" dir="2700000" algn="tl">
                    <a:srgbClr val="000000">
                      <a:alpha val="43137"/>
                    </a:srgbClr>
                  </a:outerShdw>
                </a:effectLst>
                <a:ea typeface="+mn-ea"/>
                <a:cs typeface="Arial" pitchFamily="34" charset="0"/>
              </a:rPr>
              <a:t>ovarian</a:t>
            </a:r>
            <a:r>
              <a:rPr lang="en-US" sz="2400" dirty="0">
                <a:ea typeface="+mn-ea"/>
                <a:cs typeface="Arial" pitchFamily="34" charset="0"/>
              </a:rPr>
              <a:t> cycle</a:t>
            </a:r>
          </a:p>
          <a:p>
            <a:pPr fontAlgn="auto">
              <a:spcBef>
                <a:spcPts val="0"/>
              </a:spcBef>
              <a:spcAft>
                <a:spcPts val="0"/>
              </a:spcAft>
              <a:defRPr/>
            </a:pPr>
            <a:endParaRPr lang="en-US" sz="2400" dirty="0">
              <a:ea typeface="+mn-ea"/>
              <a:cs typeface="Arial" pitchFamily="34" charset="0"/>
            </a:endParaRPr>
          </a:p>
        </p:txBody>
      </p:sp>
      <p:pic>
        <p:nvPicPr>
          <p:cNvPr id="141317" name="Picture 8" descr="05-07-Menstrual.jpg"/>
          <p:cNvPicPr>
            <a:picLocks noChangeAspect="1"/>
          </p:cNvPicPr>
          <p:nvPr/>
        </p:nvPicPr>
        <p:blipFill>
          <a:blip r:embed="rId3" cstate="print">
            <a:lum bright="-10000" contrast="20000"/>
          </a:blip>
          <a:srcRect/>
          <a:stretch>
            <a:fillRect/>
          </a:stretch>
        </p:blipFill>
        <p:spPr bwMode="auto">
          <a:xfrm>
            <a:off x="4876800" y="1066800"/>
            <a:ext cx="4108450" cy="5638800"/>
          </a:xfrm>
          <a:prstGeom prst="rect">
            <a:avLst/>
          </a:prstGeom>
          <a:noFill/>
          <a:ln w="2857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wipe(left)">
                                      <p:cBhvr>
                                        <p:cTn id="7" dur="500"/>
                                        <p:tgtEl>
                                          <p:spTgt spid="6">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wipe(left)">
                                      <p:cBhvr>
                                        <p:cTn id="1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6" name="TextBox 5"/>
          <p:cNvSpPr txBox="1">
            <a:spLocks noChangeArrowheads="1"/>
          </p:cNvSpPr>
          <p:nvPr/>
        </p:nvSpPr>
        <p:spPr bwMode="auto">
          <a:xfrm>
            <a:off x="228600" y="788988"/>
            <a:ext cx="8610600" cy="2770187"/>
          </a:xfrm>
          <a:prstGeom prst="rect">
            <a:avLst/>
          </a:prstGeom>
          <a:noFill/>
          <a:ln w="9525">
            <a:noFill/>
            <a:miter lim="800000"/>
            <a:headEnd/>
            <a:tailEnd/>
          </a:ln>
        </p:spPr>
        <p:txBody>
          <a:bodyPr>
            <a:spAutoFit/>
          </a:bodyPr>
          <a:lstStyle/>
          <a:p>
            <a:pPr>
              <a:defRPr/>
            </a:pPr>
            <a:r>
              <a:rPr lang="en-US" sz="2200" b="1" i="1" u="sng" dirty="0">
                <a:ea typeface="+mn-ea"/>
                <a:cs typeface="Arial" pitchFamily="34" charset="0"/>
              </a:rPr>
              <a:t>The </a:t>
            </a:r>
            <a:r>
              <a:rPr lang="en-US" sz="2200" b="1" i="1" u="sng" dirty="0">
                <a:solidFill>
                  <a:srgbClr val="EA0000"/>
                </a:solidFill>
                <a:effectLst>
                  <a:outerShdw blurRad="38100" dist="38100" dir="2700000" algn="tl">
                    <a:srgbClr val="000000">
                      <a:alpha val="43137"/>
                    </a:srgbClr>
                  </a:outerShdw>
                </a:effectLst>
                <a:ea typeface="+mn-ea"/>
                <a:cs typeface="Arial" pitchFamily="34" charset="0"/>
              </a:rPr>
              <a:t>Menstrual </a:t>
            </a:r>
            <a:r>
              <a:rPr lang="en-US" sz="2200" b="1" i="1" u="sng" dirty="0">
                <a:ea typeface="+mn-ea"/>
                <a:cs typeface="Arial" pitchFamily="34" charset="0"/>
              </a:rPr>
              <a:t>Cycle</a:t>
            </a:r>
          </a:p>
          <a:p>
            <a:pPr>
              <a:defRPr/>
            </a:pPr>
            <a:r>
              <a:rPr lang="en-US" sz="2000" dirty="0">
                <a:ea typeface="+mn-ea"/>
                <a:cs typeface="Arial" pitchFamily="34" charset="0"/>
              </a:rPr>
              <a:t>The human menstrual cycle refers specifically to the changes that occur in the </a:t>
            </a:r>
            <a:r>
              <a:rPr lang="en-US" sz="2000" b="1" dirty="0">
                <a:solidFill>
                  <a:srgbClr val="EA0000"/>
                </a:solidFill>
                <a:effectLst>
                  <a:outerShdw blurRad="38100" dist="38100" dir="2700000" algn="tl">
                    <a:srgbClr val="000000">
                      <a:alpha val="43137"/>
                    </a:srgbClr>
                  </a:outerShdw>
                </a:effectLst>
                <a:ea typeface="+mn-ea"/>
                <a:cs typeface="Arial" pitchFamily="34" charset="0"/>
              </a:rPr>
              <a:t>uterus</a:t>
            </a:r>
            <a:r>
              <a:rPr lang="en-US" sz="2000" dirty="0">
                <a:ea typeface="+mn-ea"/>
                <a:cs typeface="Arial" pitchFamily="34" charset="0"/>
              </a:rPr>
              <a:t>.  </a:t>
            </a:r>
          </a:p>
          <a:p>
            <a:pPr>
              <a:defRPr/>
            </a:pPr>
            <a:endParaRPr lang="en-US" sz="1200" dirty="0">
              <a:ea typeface="+mn-ea"/>
              <a:cs typeface="Arial" pitchFamily="34" charset="0"/>
            </a:endParaRPr>
          </a:p>
          <a:p>
            <a:pPr>
              <a:defRPr/>
            </a:pPr>
            <a:r>
              <a:rPr lang="en-US" sz="2000" dirty="0">
                <a:ea typeface="+mn-ea"/>
                <a:cs typeface="Arial" pitchFamily="34" charset="0"/>
              </a:rPr>
              <a:t>It lasts an average of </a:t>
            </a:r>
            <a:r>
              <a:rPr lang="en-US" sz="2000" b="1" dirty="0">
                <a:solidFill>
                  <a:srgbClr val="EA0000"/>
                </a:solidFill>
                <a:effectLst>
                  <a:outerShdw blurRad="38100" dist="38100" dir="2700000" algn="tl">
                    <a:srgbClr val="000000">
                      <a:alpha val="43137"/>
                    </a:srgbClr>
                  </a:outerShdw>
                </a:effectLst>
                <a:ea typeface="+mn-ea"/>
                <a:cs typeface="Arial" pitchFamily="34" charset="0"/>
              </a:rPr>
              <a:t>28 days</a:t>
            </a:r>
            <a:r>
              <a:rPr lang="en-US" sz="2000" dirty="0">
                <a:ea typeface="+mn-ea"/>
                <a:cs typeface="Arial" pitchFamily="34" charset="0"/>
              </a:rPr>
              <a:t>, but only ~</a:t>
            </a:r>
            <a:r>
              <a:rPr lang="en-US" sz="2000" b="1" dirty="0">
                <a:solidFill>
                  <a:srgbClr val="EA0000"/>
                </a:solidFill>
                <a:effectLst>
                  <a:outerShdw blurRad="38100" dist="38100" dir="2700000" algn="tl">
                    <a:srgbClr val="000000">
                      <a:alpha val="43137"/>
                    </a:srgbClr>
                  </a:outerShdw>
                </a:effectLst>
                <a:ea typeface="+mn-ea"/>
                <a:cs typeface="Arial" pitchFamily="34" charset="0"/>
              </a:rPr>
              <a:t>30</a:t>
            </a:r>
            <a:r>
              <a:rPr lang="en-US" sz="2000" dirty="0">
                <a:solidFill>
                  <a:srgbClr val="EA0000"/>
                </a:solidFill>
                <a:effectLst>
                  <a:outerShdw blurRad="38100" dist="38100" dir="2700000" algn="tl">
                    <a:srgbClr val="000000">
                      <a:alpha val="43137"/>
                    </a:srgbClr>
                  </a:outerShdw>
                </a:effectLst>
                <a:ea typeface="+mn-ea"/>
                <a:cs typeface="Arial" pitchFamily="34" charset="0"/>
              </a:rPr>
              <a:t>%</a:t>
            </a:r>
            <a:r>
              <a:rPr lang="en-US" sz="2000" dirty="0">
                <a:ea typeface="+mn-ea"/>
                <a:cs typeface="Arial" pitchFamily="34" charset="0"/>
              </a:rPr>
              <a:t> of women have cycle lengths within a day or two of the statistical 28 days.  Cycles vary from about </a:t>
            </a:r>
            <a:r>
              <a:rPr lang="en-US" sz="2000" b="1" dirty="0">
                <a:solidFill>
                  <a:srgbClr val="EA0000"/>
                </a:solidFill>
                <a:effectLst>
                  <a:outerShdw blurRad="38100" dist="38100" dir="2700000" algn="tl">
                    <a:srgbClr val="000000">
                      <a:alpha val="43137"/>
                    </a:srgbClr>
                  </a:outerShdw>
                </a:effectLst>
                <a:ea typeface="+mn-ea"/>
                <a:cs typeface="Arial" pitchFamily="34" charset="0"/>
              </a:rPr>
              <a:t>20</a:t>
            </a:r>
            <a:r>
              <a:rPr lang="en-US" sz="2000" b="1" dirty="0">
                <a:ea typeface="+mn-ea"/>
                <a:cs typeface="Arial" pitchFamily="34" charset="0"/>
              </a:rPr>
              <a:t> to </a:t>
            </a:r>
            <a:r>
              <a:rPr lang="en-US" sz="2000" b="1" dirty="0">
                <a:solidFill>
                  <a:srgbClr val="EA0000"/>
                </a:solidFill>
                <a:effectLst>
                  <a:outerShdw blurRad="38100" dist="38100" dir="2700000" algn="tl">
                    <a:srgbClr val="000000">
                      <a:alpha val="43137"/>
                    </a:srgbClr>
                  </a:outerShdw>
                </a:effectLst>
                <a:ea typeface="+mn-ea"/>
                <a:cs typeface="Arial" pitchFamily="34" charset="0"/>
              </a:rPr>
              <a:t>40</a:t>
            </a:r>
            <a:r>
              <a:rPr lang="en-US" sz="2000" b="1" dirty="0">
                <a:ea typeface="+mn-ea"/>
                <a:cs typeface="Arial" pitchFamily="34" charset="0"/>
              </a:rPr>
              <a:t> </a:t>
            </a:r>
            <a:r>
              <a:rPr lang="en-US" sz="2000" dirty="0">
                <a:ea typeface="+mn-ea"/>
                <a:cs typeface="Arial" pitchFamily="34" charset="0"/>
              </a:rPr>
              <a:t>days.  In some women the cycles are usually very </a:t>
            </a:r>
            <a:r>
              <a:rPr lang="en-US" sz="2000" b="1" dirty="0">
                <a:solidFill>
                  <a:srgbClr val="EA0000"/>
                </a:solidFill>
                <a:effectLst>
                  <a:outerShdw blurRad="38100" dist="38100" dir="2700000" algn="tl">
                    <a:srgbClr val="000000">
                      <a:alpha val="43137"/>
                    </a:srgbClr>
                  </a:outerShdw>
                </a:effectLst>
                <a:ea typeface="+mn-ea"/>
                <a:cs typeface="Arial" pitchFamily="34" charset="0"/>
              </a:rPr>
              <a:t>regular</a:t>
            </a:r>
            <a:r>
              <a:rPr lang="en-US" sz="2000" dirty="0">
                <a:ea typeface="+mn-ea"/>
                <a:cs typeface="Arial" pitchFamily="34" charset="0"/>
              </a:rPr>
              <a:t>, but in other individuals the timing </a:t>
            </a:r>
            <a:r>
              <a:rPr lang="en-US" sz="2000" b="1" dirty="0">
                <a:solidFill>
                  <a:srgbClr val="EA0000"/>
                </a:solidFill>
                <a:effectLst>
                  <a:outerShdw blurRad="38100" dist="38100" dir="2700000" algn="tl">
                    <a:srgbClr val="000000">
                      <a:alpha val="43137"/>
                    </a:srgbClr>
                  </a:outerShdw>
                </a:effectLst>
                <a:ea typeface="+mn-ea"/>
                <a:cs typeface="Arial" pitchFamily="34" charset="0"/>
              </a:rPr>
              <a:t>varies</a:t>
            </a:r>
            <a:r>
              <a:rPr lang="en-US" sz="2000" dirty="0">
                <a:solidFill>
                  <a:srgbClr val="EA0000"/>
                </a:solidFill>
                <a:effectLst>
                  <a:outerShdw blurRad="38100" dist="38100" dir="2700000" algn="tl">
                    <a:srgbClr val="000000">
                      <a:alpha val="43137"/>
                    </a:srgbClr>
                  </a:outerShdw>
                </a:effectLst>
                <a:ea typeface="+mn-ea"/>
                <a:cs typeface="Arial" pitchFamily="34" charset="0"/>
              </a:rPr>
              <a:t> </a:t>
            </a:r>
            <a:r>
              <a:rPr lang="en-US" sz="2000" dirty="0">
                <a:ea typeface="+mn-ea"/>
                <a:cs typeface="Arial" pitchFamily="34" charset="0"/>
              </a:rPr>
              <a:t>from cycle to cycle.  </a:t>
            </a:r>
          </a:p>
          <a:p>
            <a:pPr>
              <a:defRPr/>
            </a:pPr>
            <a:endParaRPr lang="en-US" sz="2000" dirty="0">
              <a:ea typeface="+mn-ea"/>
              <a:cs typeface="Arial" pitchFamily="34" charset="0"/>
            </a:endParaRPr>
          </a:p>
        </p:txBody>
      </p:sp>
      <p:pic>
        <p:nvPicPr>
          <p:cNvPr id="142341" name="Picture 1" descr="hormone cycle"/>
          <p:cNvPicPr>
            <a:picLocks noChangeAspect="1" noChangeArrowheads="1"/>
          </p:cNvPicPr>
          <p:nvPr/>
        </p:nvPicPr>
        <p:blipFill>
          <a:blip r:embed="rId3" cstate="print">
            <a:lum bright="-20000" contrast="20000"/>
          </a:blip>
          <a:srcRect/>
          <a:stretch>
            <a:fillRect/>
          </a:stretch>
        </p:blipFill>
        <p:spPr bwMode="auto">
          <a:xfrm>
            <a:off x="914400" y="3429000"/>
            <a:ext cx="6934200" cy="32908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left)">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8" name="TextBox 7"/>
          <p:cNvSpPr txBox="1"/>
          <p:nvPr/>
        </p:nvSpPr>
        <p:spPr>
          <a:xfrm>
            <a:off x="381000" y="990600"/>
            <a:ext cx="8382000" cy="3816350"/>
          </a:xfrm>
          <a:prstGeom prst="rect">
            <a:avLst/>
          </a:prstGeom>
          <a:noFill/>
        </p:spPr>
        <p:txBody>
          <a:bodyPr>
            <a:spAutoFit/>
          </a:bodyPr>
          <a:lstStyle/>
          <a:p>
            <a:r>
              <a:rPr lang="en-US" b="1">
                <a:cs typeface="Arial" pitchFamily="34" charset="0"/>
              </a:rPr>
              <a:t>MENSTRUAL CYCLE :  </a:t>
            </a:r>
            <a:r>
              <a:rPr lang="en-US" sz="2000">
                <a:cs typeface="Arial" pitchFamily="34" charset="0"/>
              </a:rPr>
              <a:t>This cycle occurs in the uterus.  There are 3 phases in this cycle.</a:t>
            </a:r>
            <a:endParaRPr lang="en-US" sz="2000" b="1">
              <a:cs typeface="Arial" pitchFamily="34" charset="0"/>
            </a:endParaRPr>
          </a:p>
          <a:p>
            <a:endParaRPr lang="en-US" sz="1100" b="1">
              <a:cs typeface="Arial" pitchFamily="34" charset="0"/>
            </a:endParaRPr>
          </a:p>
          <a:p>
            <a:r>
              <a:rPr lang="en-US" sz="2000" b="1" i="1">
                <a:cs typeface="Arial" pitchFamily="34" charset="0"/>
              </a:rPr>
              <a:t>Day 1 </a:t>
            </a:r>
            <a:r>
              <a:rPr lang="en-US" sz="2000">
                <a:cs typeface="Arial" pitchFamily="34" charset="0"/>
              </a:rPr>
              <a:t>is the first day of a woman</a:t>
            </a:r>
            <a:r>
              <a:rPr lang="ja-JP" altLang="en-US" sz="2000">
                <a:cs typeface="Arial" pitchFamily="34" charset="0"/>
              </a:rPr>
              <a:t>’</a:t>
            </a:r>
            <a:r>
              <a:rPr lang="en-US" altLang="ja-JP" sz="2000">
                <a:cs typeface="Arial" pitchFamily="34" charset="0"/>
              </a:rPr>
              <a:t>s </a:t>
            </a:r>
            <a:r>
              <a:rPr lang="ja-JP" altLang="en-US" sz="2000">
                <a:cs typeface="Arial" pitchFamily="34" charset="0"/>
              </a:rPr>
              <a:t>‘</a:t>
            </a:r>
            <a:r>
              <a:rPr lang="en-US" altLang="ja-JP" sz="2000" b="1">
                <a:solidFill>
                  <a:srgbClr val="EA0000"/>
                </a:solidFill>
                <a:effectLst>
                  <a:outerShdw blurRad="38100" dist="38100" dir="2700000" algn="tl">
                    <a:srgbClr val="C0C0C0"/>
                  </a:outerShdw>
                </a:effectLst>
                <a:cs typeface="Arial" pitchFamily="34" charset="0"/>
              </a:rPr>
              <a:t>period</a:t>
            </a:r>
            <a:r>
              <a:rPr lang="ja-JP" altLang="en-US" sz="2000">
                <a:cs typeface="Arial" pitchFamily="34" charset="0"/>
              </a:rPr>
              <a:t>’</a:t>
            </a:r>
            <a:r>
              <a:rPr lang="en-US" altLang="ja-JP" sz="2000">
                <a:cs typeface="Arial" pitchFamily="34" charset="0"/>
              </a:rPr>
              <a:t> (1</a:t>
            </a:r>
            <a:r>
              <a:rPr lang="en-US" altLang="ja-JP" sz="2000" baseline="30000">
                <a:cs typeface="Arial" pitchFamily="34" charset="0"/>
              </a:rPr>
              <a:t>st</a:t>
            </a:r>
            <a:r>
              <a:rPr lang="en-US" altLang="ja-JP" sz="2000">
                <a:cs typeface="Arial" pitchFamily="34" charset="0"/>
              </a:rPr>
              <a:t> day of </a:t>
            </a:r>
            <a:r>
              <a:rPr lang="en-US" altLang="ja-JP" sz="2000" b="1">
                <a:solidFill>
                  <a:srgbClr val="EA0000"/>
                </a:solidFill>
                <a:effectLst>
                  <a:outerShdw blurRad="38100" dist="38100" dir="2700000" algn="tl">
                    <a:srgbClr val="C0C0C0"/>
                  </a:outerShdw>
                </a:effectLst>
                <a:cs typeface="Arial" pitchFamily="34" charset="0"/>
              </a:rPr>
              <a:t>menstruation</a:t>
            </a:r>
            <a:r>
              <a:rPr lang="en-US" altLang="ja-JP" sz="2000">
                <a:cs typeface="Arial" pitchFamily="34" charset="0"/>
              </a:rPr>
              <a:t>)</a:t>
            </a:r>
          </a:p>
          <a:p>
            <a:endParaRPr lang="en-CA" sz="1100" b="1" i="1">
              <a:cs typeface="Arial" pitchFamily="34" charset="0"/>
            </a:endParaRPr>
          </a:p>
          <a:p>
            <a:r>
              <a:rPr lang="en-CA" sz="2000" b="1">
                <a:cs typeface="Arial" pitchFamily="34" charset="0"/>
              </a:rPr>
              <a:t>THREE PHASES OF THE MENSTRUAL CYCLE</a:t>
            </a:r>
            <a:endParaRPr lang="en-US" sz="2000" b="1">
              <a:cs typeface="Arial" pitchFamily="34" charset="0"/>
            </a:endParaRPr>
          </a:p>
          <a:p>
            <a:pPr>
              <a:buFontTx/>
              <a:buAutoNum type="arabicPeriod"/>
            </a:pPr>
            <a:r>
              <a:rPr lang="en-US" sz="2000">
                <a:cs typeface="Arial" pitchFamily="34" charset="0"/>
              </a:rPr>
              <a:t>The</a:t>
            </a:r>
            <a:r>
              <a:rPr lang="en-US" sz="2000" b="1" i="1">
                <a:cs typeface="Arial" pitchFamily="34" charset="0"/>
              </a:rPr>
              <a:t> </a:t>
            </a:r>
            <a:r>
              <a:rPr lang="en-US" sz="2000" b="1">
                <a:solidFill>
                  <a:srgbClr val="EA0000"/>
                </a:solidFill>
                <a:effectLst>
                  <a:outerShdw blurRad="38100" dist="38100" dir="2700000" algn="tl">
                    <a:srgbClr val="C0C0C0"/>
                  </a:outerShdw>
                </a:effectLst>
                <a:cs typeface="Arial" pitchFamily="34" charset="0"/>
              </a:rPr>
              <a:t>Flow phase</a:t>
            </a:r>
            <a:r>
              <a:rPr lang="en-US" sz="2000">
                <a:cs typeface="Arial" pitchFamily="34" charset="0"/>
              </a:rPr>
              <a:t>:  Menstrual </a:t>
            </a:r>
            <a:r>
              <a:rPr lang="en-US" sz="2000" b="1">
                <a:solidFill>
                  <a:srgbClr val="EA0000"/>
                </a:solidFill>
                <a:effectLst>
                  <a:outerShdw blurRad="38100" dist="38100" dir="2700000" algn="tl">
                    <a:srgbClr val="C0C0C0"/>
                  </a:outerShdw>
                </a:effectLst>
                <a:cs typeface="Arial" pitchFamily="34" charset="0"/>
              </a:rPr>
              <a:t>bleeding</a:t>
            </a:r>
            <a:r>
              <a:rPr lang="en-US" sz="2000" b="1">
                <a:cs typeface="Arial" pitchFamily="34" charset="0"/>
              </a:rPr>
              <a:t> </a:t>
            </a:r>
            <a:r>
              <a:rPr lang="en-US" sz="2000">
                <a:cs typeface="Arial" pitchFamily="34" charset="0"/>
              </a:rPr>
              <a:t>usually persists for a few days (day 2-8).  </a:t>
            </a:r>
          </a:p>
          <a:p>
            <a:pPr>
              <a:buFontTx/>
              <a:buAutoNum type="arabicPeriod"/>
            </a:pPr>
            <a:r>
              <a:rPr lang="en-CA" sz="2000">
                <a:cs typeface="Arial" pitchFamily="34" charset="0"/>
              </a:rPr>
              <a:t>The</a:t>
            </a:r>
            <a:r>
              <a:rPr lang="en-US" sz="2000" b="1" i="1">
                <a:cs typeface="Arial" pitchFamily="34" charset="0"/>
              </a:rPr>
              <a:t> </a:t>
            </a:r>
            <a:r>
              <a:rPr lang="en-US" sz="2000" b="1">
                <a:solidFill>
                  <a:srgbClr val="EA0000"/>
                </a:solidFill>
                <a:effectLst>
                  <a:outerShdw blurRad="38100" dist="38100" dir="2700000" algn="tl">
                    <a:srgbClr val="C0C0C0"/>
                  </a:outerShdw>
                </a:effectLst>
                <a:cs typeface="Arial" pitchFamily="34" charset="0"/>
              </a:rPr>
              <a:t>Proliferative phase</a:t>
            </a:r>
            <a:r>
              <a:rPr lang="en-US" sz="2000">
                <a:cs typeface="Arial" pitchFamily="34" charset="0"/>
              </a:rPr>
              <a:t>:  the </a:t>
            </a:r>
            <a:r>
              <a:rPr lang="en-US" sz="2000" b="1">
                <a:solidFill>
                  <a:srgbClr val="EA0000"/>
                </a:solidFill>
                <a:effectLst>
                  <a:outerShdw blurRad="38100" dist="38100" dir="2700000" algn="tl">
                    <a:srgbClr val="C0C0C0"/>
                  </a:outerShdw>
                </a:effectLst>
                <a:cs typeface="Arial" pitchFamily="34" charset="0"/>
              </a:rPr>
              <a:t>endometrium begins to thicken </a:t>
            </a:r>
            <a:r>
              <a:rPr lang="en-US" sz="2000">
                <a:cs typeface="Arial" pitchFamily="34" charset="0"/>
              </a:rPr>
              <a:t>for a week or two (until </a:t>
            </a:r>
            <a:r>
              <a:rPr lang="en-US" sz="2000" b="1">
                <a:solidFill>
                  <a:srgbClr val="EA0000"/>
                </a:solidFill>
                <a:effectLst>
                  <a:outerShdw blurRad="38100" dist="38100" dir="2700000" algn="tl">
                    <a:srgbClr val="C0C0C0"/>
                  </a:outerShdw>
                </a:effectLst>
                <a:cs typeface="Arial" pitchFamily="34" charset="0"/>
              </a:rPr>
              <a:t>ovulation</a:t>
            </a:r>
            <a:r>
              <a:rPr lang="en-US" sz="2000">
                <a:cs typeface="Arial" pitchFamily="34" charset="0"/>
              </a:rPr>
              <a:t>).</a:t>
            </a:r>
          </a:p>
          <a:p>
            <a:pPr>
              <a:buFontTx/>
              <a:buAutoNum type="arabicPeriod"/>
            </a:pPr>
            <a:r>
              <a:rPr lang="en-CA" sz="2000">
                <a:cs typeface="Arial" pitchFamily="34" charset="0"/>
              </a:rPr>
              <a:t>The </a:t>
            </a:r>
            <a:r>
              <a:rPr lang="en-US" sz="2000" b="1">
                <a:solidFill>
                  <a:srgbClr val="EA0000"/>
                </a:solidFill>
                <a:effectLst>
                  <a:outerShdw blurRad="38100" dist="38100" dir="2700000" algn="tl">
                    <a:srgbClr val="C0C0C0"/>
                  </a:outerShdw>
                </a:effectLst>
                <a:cs typeface="Arial" pitchFamily="34" charset="0"/>
              </a:rPr>
              <a:t>Secretory phase</a:t>
            </a:r>
            <a:r>
              <a:rPr lang="en-US" sz="2000">
                <a:cs typeface="Arial" pitchFamily="34" charset="0"/>
              </a:rPr>
              <a:t>:  usually about 2 weeks long, the endometrium continues to </a:t>
            </a:r>
            <a:r>
              <a:rPr lang="en-US" sz="2000" b="1">
                <a:solidFill>
                  <a:srgbClr val="EA0000"/>
                </a:solidFill>
                <a:effectLst>
                  <a:outerShdw blurRad="38100" dist="38100" dir="2700000" algn="tl">
                    <a:srgbClr val="C0C0C0"/>
                  </a:outerShdw>
                </a:effectLst>
                <a:cs typeface="Arial" pitchFamily="34" charset="0"/>
              </a:rPr>
              <a:t>thicken</a:t>
            </a:r>
            <a:r>
              <a:rPr lang="en-US" sz="2000">
                <a:cs typeface="Arial" pitchFamily="34" charset="0"/>
              </a:rPr>
              <a:t>, becomes more </a:t>
            </a:r>
            <a:r>
              <a:rPr lang="en-US" sz="2000" b="1">
                <a:solidFill>
                  <a:srgbClr val="EA0000"/>
                </a:solidFill>
                <a:effectLst>
                  <a:outerShdw blurRad="38100" dist="38100" dir="2700000" algn="tl">
                    <a:srgbClr val="C0C0C0"/>
                  </a:outerShdw>
                </a:effectLst>
                <a:cs typeface="Arial" pitchFamily="34" charset="0"/>
              </a:rPr>
              <a:t>vascularized</a:t>
            </a:r>
            <a:r>
              <a:rPr lang="en-US" sz="2000">
                <a:cs typeface="Arial" pitchFamily="34" charset="0"/>
              </a:rPr>
              <a:t> and secretes a fluid rich in </a:t>
            </a:r>
            <a:r>
              <a:rPr lang="en-US" sz="2000" b="1">
                <a:solidFill>
                  <a:srgbClr val="EA0000"/>
                </a:solidFill>
                <a:effectLst>
                  <a:outerShdw blurRad="38100" dist="38100" dir="2700000" algn="tl">
                    <a:srgbClr val="C0C0C0"/>
                  </a:outerShdw>
                </a:effectLst>
                <a:cs typeface="Arial" pitchFamily="34" charset="0"/>
              </a:rPr>
              <a:t>glycogen</a:t>
            </a:r>
            <a:r>
              <a:rPr lang="en-US" sz="2000">
                <a:cs typeface="Arial" pitchFamily="34" charset="0"/>
              </a:rPr>
              <a:t> to prepare for a </a:t>
            </a:r>
            <a:r>
              <a:rPr lang="en-US" sz="2000" b="1">
                <a:solidFill>
                  <a:srgbClr val="EA0000"/>
                </a:solidFill>
                <a:effectLst>
                  <a:outerShdw blurRad="38100" dist="38100" dir="2700000" algn="tl">
                    <a:srgbClr val="C0C0C0"/>
                  </a:outerShdw>
                </a:effectLst>
                <a:cs typeface="Arial" pitchFamily="34" charset="0"/>
              </a:rPr>
              <a:t>fertilized egg</a:t>
            </a:r>
            <a:r>
              <a:rPr lang="en-US" sz="2000">
                <a:cs typeface="Arial" pitchFamily="34" charset="0"/>
              </a:rPr>
              <a:t>.  </a:t>
            </a:r>
          </a:p>
        </p:txBody>
      </p:sp>
      <p:pic>
        <p:nvPicPr>
          <p:cNvPr id="143365" name="Picture 8" descr="26-13b.jpg"/>
          <p:cNvPicPr>
            <a:picLocks noChangeAspect="1"/>
          </p:cNvPicPr>
          <p:nvPr/>
        </p:nvPicPr>
        <p:blipFill>
          <a:blip r:embed="rId3" cstate="print">
            <a:lum bright="-20000" contrast="20000"/>
          </a:blip>
          <a:srcRect/>
          <a:stretch>
            <a:fillRect/>
          </a:stretch>
        </p:blipFill>
        <p:spPr bwMode="auto">
          <a:xfrm>
            <a:off x="1905000" y="4800600"/>
            <a:ext cx="5181600" cy="1851025"/>
          </a:xfrm>
          <a:prstGeom prst="rect">
            <a:avLst/>
          </a:prstGeom>
          <a:noFill/>
          <a:ln w="571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wipe(left)">
                                      <p:cBhvr>
                                        <p:cTn id="12" dur="500"/>
                                        <p:tgtEl>
                                          <p:spTgt spid="8">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wipe(left)">
                                      <p:cBhvr>
                                        <p:cTn id="17" dur="500"/>
                                        <p:tgtEl>
                                          <p:spTgt spid="8">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500"/>
                                        <p:tgtEl>
                                          <p:spTgt spid="8">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animEffect transition="in" filter="wipe(left)">
                                      <p:cBhvr>
                                        <p:cTn id="2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www.davincicodeerrors.com/images/female_symbol.gif"/>
          <p:cNvPicPr>
            <a:picLocks noChangeAspect="1" noChangeArrowheads="1"/>
          </p:cNvPicPr>
          <p:nvPr/>
        </p:nvPicPr>
        <p:blipFill>
          <a:blip r:embed="rId2" cstate="print">
            <a:lum bright="-10000" contrast="20000"/>
          </a:blip>
          <a:srcRect/>
          <a:stretch>
            <a:fillRect/>
          </a:stretch>
        </p:blipFill>
        <p:spPr bwMode="auto">
          <a:xfrm>
            <a:off x="609600" y="76200"/>
            <a:ext cx="609600" cy="801688"/>
          </a:xfrm>
          <a:prstGeom prst="rect">
            <a:avLst/>
          </a:prstGeom>
          <a:noFill/>
          <a:ln w="9525">
            <a:noFill/>
            <a:miter lim="800000"/>
            <a:headEnd/>
            <a:tailEnd/>
          </a:ln>
        </p:spPr>
      </p:pic>
      <p:sp>
        <p:nvSpPr>
          <p:cNvPr id="5" name="Rectangle 4"/>
          <p:cNvSpPr/>
          <p:nvPr/>
        </p:nvSpPr>
        <p:spPr>
          <a:xfrm>
            <a:off x="1066800" y="-65632"/>
            <a:ext cx="7924800" cy="98488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rPr>
              <a:t>FEMALE REPRODUCTION</a:t>
            </a:r>
          </a:p>
        </p:txBody>
      </p:sp>
      <p:sp>
        <p:nvSpPr>
          <p:cNvPr id="8" name="TextBox 7"/>
          <p:cNvSpPr txBox="1">
            <a:spLocks noChangeArrowheads="1"/>
          </p:cNvSpPr>
          <p:nvPr/>
        </p:nvSpPr>
        <p:spPr bwMode="auto">
          <a:xfrm>
            <a:off x="381000" y="990600"/>
            <a:ext cx="8382000" cy="1784350"/>
          </a:xfrm>
          <a:prstGeom prst="rect">
            <a:avLst/>
          </a:prstGeom>
          <a:noFill/>
          <a:ln w="9525">
            <a:noFill/>
            <a:miter lim="800000"/>
            <a:headEnd/>
            <a:tailEnd/>
          </a:ln>
        </p:spPr>
        <p:txBody>
          <a:bodyPr>
            <a:spAutoFit/>
          </a:bodyPr>
          <a:lstStyle/>
          <a:p>
            <a:r>
              <a:rPr lang="en-US" b="1">
                <a:cs typeface="Arial" pitchFamily="34" charset="0"/>
              </a:rPr>
              <a:t>MENSTRUAL CYCLE </a:t>
            </a:r>
          </a:p>
          <a:p>
            <a:r>
              <a:rPr lang="en-US" sz="2000">
                <a:cs typeface="Arial" pitchFamily="34" charset="0"/>
              </a:rPr>
              <a:t>*If an </a:t>
            </a:r>
            <a:r>
              <a:rPr lang="en-US" sz="2000" b="1">
                <a:solidFill>
                  <a:srgbClr val="EA0000"/>
                </a:solidFill>
                <a:effectLst>
                  <a:outerShdw blurRad="38100" dist="38100" dir="2700000" algn="tl">
                    <a:srgbClr val="C0C0C0"/>
                  </a:outerShdw>
                </a:effectLst>
                <a:cs typeface="Arial" pitchFamily="34" charset="0"/>
              </a:rPr>
              <a:t>embryo has not implanted </a:t>
            </a:r>
            <a:r>
              <a:rPr lang="en-US" sz="2000">
                <a:cs typeface="Arial" pitchFamily="34" charset="0"/>
              </a:rPr>
              <a:t>in the uterine lining by the end of the secretory phase, a </a:t>
            </a:r>
            <a:r>
              <a:rPr lang="en-US" sz="2000" b="1">
                <a:solidFill>
                  <a:srgbClr val="EA0000"/>
                </a:solidFill>
                <a:effectLst>
                  <a:outerShdw blurRad="38100" dist="38100" dir="2700000" algn="tl">
                    <a:srgbClr val="C0C0C0"/>
                  </a:outerShdw>
                </a:effectLst>
                <a:cs typeface="Arial" pitchFamily="34" charset="0"/>
              </a:rPr>
              <a:t>new menstrual flow commences</a:t>
            </a:r>
            <a:r>
              <a:rPr lang="en-US" sz="2000">
                <a:cs typeface="Arial" pitchFamily="34" charset="0"/>
              </a:rPr>
              <a:t>. </a:t>
            </a:r>
          </a:p>
          <a:p>
            <a:endParaRPr lang="en-US" sz="1200">
              <a:cs typeface="Arial" pitchFamily="34" charset="0"/>
            </a:endParaRPr>
          </a:p>
          <a:p>
            <a:r>
              <a:rPr lang="en-US" sz="2000">
                <a:cs typeface="Arial" pitchFamily="34" charset="0"/>
              </a:rPr>
              <a:t>*If an </a:t>
            </a:r>
            <a:r>
              <a:rPr lang="en-US" sz="2000" b="1">
                <a:solidFill>
                  <a:srgbClr val="EA0000"/>
                </a:solidFill>
                <a:effectLst>
                  <a:outerShdw blurRad="38100" dist="38100" dir="2700000" algn="tl">
                    <a:srgbClr val="C0C0C0"/>
                  </a:outerShdw>
                </a:effectLst>
                <a:cs typeface="Arial" pitchFamily="34" charset="0"/>
              </a:rPr>
              <a:t>embryo is implanted </a:t>
            </a:r>
            <a:r>
              <a:rPr lang="en-US" sz="2000">
                <a:cs typeface="Arial" pitchFamily="34" charset="0"/>
              </a:rPr>
              <a:t>before the end of the secretory phase, the </a:t>
            </a:r>
            <a:r>
              <a:rPr lang="en-US" sz="2000" b="1">
                <a:solidFill>
                  <a:srgbClr val="EA0000"/>
                </a:solidFill>
                <a:effectLst>
                  <a:outerShdw blurRad="38100" dist="38100" dir="2700000" algn="tl">
                    <a:srgbClr val="C0C0C0"/>
                  </a:outerShdw>
                </a:effectLst>
                <a:cs typeface="Arial" pitchFamily="34" charset="0"/>
              </a:rPr>
              <a:t>endometrium will remain until birth</a:t>
            </a:r>
            <a:r>
              <a:rPr lang="en-US" sz="2000">
                <a:cs typeface="Arial" pitchFamily="34" charset="0"/>
              </a:rPr>
              <a:t>.</a:t>
            </a:r>
          </a:p>
        </p:txBody>
      </p:sp>
      <p:pic>
        <p:nvPicPr>
          <p:cNvPr id="144389" name="Picture 1" descr="http://connection.lww.com/products/sadler/images/figurelarge2-11.jpg"/>
          <p:cNvPicPr>
            <a:picLocks noChangeAspect="1" noChangeArrowheads="1"/>
          </p:cNvPicPr>
          <p:nvPr/>
        </p:nvPicPr>
        <p:blipFill>
          <a:blip r:embed="rId3" r:link="rId4" cstate="print">
            <a:lum bright="-20000" contrast="20000"/>
          </a:blip>
          <a:srcRect/>
          <a:stretch>
            <a:fillRect/>
          </a:stretch>
        </p:blipFill>
        <p:spPr bwMode="auto">
          <a:xfrm>
            <a:off x="990600" y="2895600"/>
            <a:ext cx="7239000" cy="3736975"/>
          </a:xfrm>
          <a:prstGeom prst="rect">
            <a:avLst/>
          </a:prstGeom>
          <a:noFill/>
          <a:ln w="3810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wipe(left)">
                                      <p:cBhvr>
                                        <p:cTn id="7" dur="500"/>
                                        <p:tgtEl>
                                          <p:spTgt spid="8">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wipe(left)">
                                      <p:cBhvr>
                                        <p:cTn id="1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2964</TotalTime>
  <Words>2953</Words>
  <Application>Microsoft Office PowerPoint</Application>
  <PresentationFormat>On-screen Show (4:3)</PresentationFormat>
  <Paragraphs>590</Paragraphs>
  <Slides>125</Slides>
  <Notes>0</Notes>
  <HiddenSlides>0</HiddenSlides>
  <MMClips>0</MMClips>
  <ScaleCrop>false</ScaleCrop>
  <HeadingPairs>
    <vt:vector size="4" baseType="variant">
      <vt:variant>
        <vt:lpstr>Theme</vt:lpstr>
      </vt:variant>
      <vt:variant>
        <vt:i4>1</vt:i4>
      </vt:variant>
      <vt:variant>
        <vt:lpstr>Slide Titles</vt:lpstr>
      </vt:variant>
      <vt:variant>
        <vt:i4>125</vt:i4>
      </vt:variant>
    </vt:vector>
  </HeadingPairs>
  <TitlesOfParts>
    <vt:vector size="1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vector>
  </TitlesOfParts>
  <Company>SD23</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SD23-User</dc:creator>
  <cp:lastModifiedBy>Natalie Ng</cp:lastModifiedBy>
  <cp:revision>47</cp:revision>
  <dcterms:created xsi:type="dcterms:W3CDTF">2009-01-10T19:38:55Z</dcterms:created>
  <dcterms:modified xsi:type="dcterms:W3CDTF">2016-10-30T22:28:26Z</dcterms:modified>
</cp:coreProperties>
</file>